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 id="214748367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y="6858000" cx="12192000"/>
  <p:notesSz cx="6858000" cy="9144000"/>
  <p:embeddedFontLst>
    <p:embeddedFont>
      <p:font typeface="Raleway SemiBold"/>
      <p:regular r:id="rId31"/>
      <p:bold r:id="rId32"/>
      <p:italic r:id="rId33"/>
      <p:boldItalic r:id="rId34"/>
    </p:embeddedFont>
    <p:embeddedFont>
      <p:font typeface="Poppins"/>
      <p:regular r:id="rId35"/>
      <p:bold r:id="rId36"/>
      <p:italic r:id="rId37"/>
      <p:boldItalic r:id="rId38"/>
    </p:embeddedFont>
    <p:embeddedFont>
      <p:font typeface="Raleway Medium"/>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A5AC15-9103-40EB-A2BD-5C9254758579}">
  <a:tblStyle styleId="{D0A5AC15-9103-40EB-A2BD-5C92547585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Medium-bold.fntdata"/><Relationship Id="rId20" Type="http://schemas.openxmlformats.org/officeDocument/2006/relationships/slide" Target="slides/slide12.xml"/><Relationship Id="rId42" Type="http://schemas.openxmlformats.org/officeDocument/2006/relationships/font" Target="fonts/RalewayMedium-boldItalic.fntdata"/><Relationship Id="rId41" Type="http://schemas.openxmlformats.org/officeDocument/2006/relationships/font" Target="fonts/RalewayMedium-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alewaySemiBold-regular.fntdata"/><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RalewaySemiBold-italic.fntdata"/><Relationship Id="rId10" Type="http://schemas.openxmlformats.org/officeDocument/2006/relationships/slide" Target="slides/slide2.xml"/><Relationship Id="rId32" Type="http://schemas.openxmlformats.org/officeDocument/2006/relationships/font" Target="fonts/RalewaySemiBold-bold.fntdata"/><Relationship Id="rId13" Type="http://schemas.openxmlformats.org/officeDocument/2006/relationships/slide" Target="slides/slide5.xml"/><Relationship Id="rId35" Type="http://schemas.openxmlformats.org/officeDocument/2006/relationships/font" Target="fonts/Poppins-regular.fntdata"/><Relationship Id="rId12" Type="http://schemas.openxmlformats.org/officeDocument/2006/relationships/slide" Target="slides/slide4.xml"/><Relationship Id="rId34" Type="http://schemas.openxmlformats.org/officeDocument/2006/relationships/font" Target="fonts/RalewaySemiBold-boldItalic.fntdata"/><Relationship Id="rId15" Type="http://schemas.openxmlformats.org/officeDocument/2006/relationships/slide" Target="slides/slide7.xml"/><Relationship Id="rId37" Type="http://schemas.openxmlformats.org/officeDocument/2006/relationships/font" Target="fonts/Poppins-italic.fntdata"/><Relationship Id="rId14" Type="http://schemas.openxmlformats.org/officeDocument/2006/relationships/slide" Target="slides/slide6.xml"/><Relationship Id="rId36" Type="http://schemas.openxmlformats.org/officeDocument/2006/relationships/font" Target="fonts/Poppins-bold.fntdata"/><Relationship Id="rId17" Type="http://schemas.openxmlformats.org/officeDocument/2006/relationships/slide" Target="slides/slide9.xml"/><Relationship Id="rId39" Type="http://schemas.openxmlformats.org/officeDocument/2006/relationships/font" Target="fonts/RalewayMedium-regular.fntdata"/><Relationship Id="rId16" Type="http://schemas.openxmlformats.org/officeDocument/2006/relationships/slide" Target="slides/slide8.xml"/><Relationship Id="rId38" Type="http://schemas.openxmlformats.org/officeDocument/2006/relationships/font" Target="fonts/Poppins-bold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7280bf515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47280bf515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3c05db88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3c05db88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93c05db88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32561c8a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2932561c8a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32561c8ab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932561c8ab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ce6877f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25ce6877f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ce6877f8d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25ce6877f8d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ce6877f8d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ce6877f8d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25ce6877f8d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3fd559f7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3fd559f7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293fd559f75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d007b469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d007b4691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25d007b4691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932561c8ab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932561c8ab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5910412b2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5910412b2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45910412b2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5910412b2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5910412b2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45910412b2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12"/>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2"/>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13"/>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3"/>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 name="Google Shape;82;p13"/>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3"/>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4" name="Google Shape;84;p13"/>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3"/>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14"/>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4"/>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1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5"/>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5"/>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7" name="Shape 97"/>
        <p:cNvGrpSpPr/>
        <p:nvPr/>
      </p:nvGrpSpPr>
      <p:grpSpPr>
        <a:xfrm>
          <a:off x="0" y="0"/>
          <a:ext cx="0" cy="0"/>
          <a:chOff x="0" y="0"/>
          <a:chExt cx="0" cy="0"/>
        </a:xfrm>
      </p:grpSpPr>
      <p:sp>
        <p:nvSpPr>
          <p:cNvPr id="98" name="Google Shape;98;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oppi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6"/>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0" name="Google Shape;100;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1" name="Google Shape;101;p1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6"/>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4" name="Shape 104"/>
        <p:cNvGrpSpPr/>
        <p:nvPr/>
      </p:nvGrpSpPr>
      <p:grpSpPr>
        <a:xfrm>
          <a:off x="0" y="0"/>
          <a:ext cx="0" cy="0"/>
          <a:chOff x="0" y="0"/>
          <a:chExt cx="0" cy="0"/>
        </a:xfrm>
      </p:grpSpPr>
      <p:sp>
        <p:nvSpPr>
          <p:cNvPr id="105" name="Google Shape;10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oppi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7"/>
          <p:cNvSpPr/>
          <p:nvPr>
            <p:ph idx="2" type="pic"/>
          </p:nvPr>
        </p:nvSpPr>
        <p:spPr>
          <a:xfrm>
            <a:off x="5183188" y="987427"/>
            <a:ext cx="6172200" cy="4873625"/>
          </a:xfrm>
          <a:prstGeom prst="rect">
            <a:avLst/>
          </a:prstGeom>
          <a:noFill/>
          <a:ln>
            <a:noFill/>
          </a:ln>
        </p:spPr>
      </p:sp>
      <p:sp>
        <p:nvSpPr>
          <p:cNvPr id="107" name="Google Shape;107;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8" name="Google Shape;108;p1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7"/>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1" name="Shape 111"/>
        <p:cNvGrpSpPr/>
        <p:nvPr/>
      </p:nvGrpSpPr>
      <p:grpSpPr>
        <a:xfrm>
          <a:off x="0" y="0"/>
          <a:ext cx="0" cy="0"/>
          <a:chOff x="0" y="0"/>
          <a:chExt cx="0" cy="0"/>
        </a:xfrm>
      </p:grpSpPr>
      <p:sp>
        <p:nvSpPr>
          <p:cNvPr id="112" name="Google Shape;112;p18"/>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7" name="Shape 117"/>
        <p:cNvGrpSpPr/>
        <p:nvPr/>
      </p:nvGrpSpPr>
      <p:grpSpPr>
        <a:xfrm>
          <a:off x="0" y="0"/>
          <a:ext cx="0" cy="0"/>
          <a:chOff x="0" y="0"/>
          <a:chExt cx="0" cy="0"/>
        </a:xfrm>
      </p:grpSpPr>
      <p:sp>
        <p:nvSpPr>
          <p:cNvPr id="118" name="Google Shape;118;p19"/>
          <p:cNvSpPr txBox="1"/>
          <p:nvPr>
            <p:ph type="title"/>
          </p:nvPr>
        </p:nvSpPr>
        <p:spPr>
          <a:xfrm rot="5400000">
            <a:off x="7133432"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9"/>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3" name="Shape 123"/>
        <p:cNvGrpSpPr/>
        <p:nvPr/>
      </p:nvGrpSpPr>
      <p:grpSpPr>
        <a:xfrm>
          <a:off x="0" y="0"/>
          <a:ext cx="0" cy="0"/>
          <a:chOff x="0" y="0"/>
          <a:chExt cx="0" cy="0"/>
        </a:xfrm>
      </p:grpSpPr>
      <p:sp>
        <p:nvSpPr>
          <p:cNvPr id="124" name="Google Shape;124;p20"/>
          <p:cNvSpPr txBox="1"/>
          <p:nvPr>
            <p:ph type="title"/>
          </p:nvPr>
        </p:nvSpPr>
        <p:spPr>
          <a:xfrm>
            <a:off x="415600" y="593367"/>
            <a:ext cx="11360800" cy="763600"/>
          </a:xfrm>
          <a:prstGeom prst="rect">
            <a:avLst/>
          </a:prstGeom>
          <a:noFill/>
          <a:ln>
            <a:noFill/>
          </a:ln>
        </p:spPr>
        <p:txBody>
          <a:bodyPr anchorCtr="0" anchor="b" bIns="46800" lIns="90000" spcFirstLastPara="1" rIns="90000" wrap="square" tIns="46800">
            <a:noAutofit/>
          </a:bodyPr>
          <a:lstStyle>
            <a:lvl1pPr lvl="0" algn="l">
              <a:lnSpc>
                <a:spcPct val="90000"/>
              </a:lnSpc>
              <a:spcBef>
                <a:spcPts val="0"/>
              </a:spcBef>
              <a:spcAft>
                <a:spcPts val="0"/>
              </a:spcAft>
              <a:buClr>
                <a:schemeClr val="dk1"/>
              </a:buClr>
              <a:buSzPts val="1400"/>
              <a:buFont typeface="Poppi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0"/>
          <p:cNvSpPr txBox="1"/>
          <p:nvPr>
            <p:ph idx="1" type="body"/>
          </p:nvPr>
        </p:nvSpPr>
        <p:spPr>
          <a:xfrm>
            <a:off x="415600" y="1536633"/>
            <a:ext cx="11360800" cy="4555200"/>
          </a:xfrm>
          <a:prstGeom prst="rect">
            <a:avLst/>
          </a:prstGeom>
          <a:noFill/>
          <a:ln>
            <a:noFill/>
          </a:ln>
        </p:spPr>
        <p:txBody>
          <a:bodyPr anchorCtr="0" anchor="t" bIns="46800" lIns="90000" spcFirstLastPara="1" rIns="90000" wrap="square" tIns="46800">
            <a:noAutofit/>
          </a:bodyPr>
          <a:lstStyle>
            <a:lvl1pPr indent="-337883" lvl="0" marL="457200" algn="l">
              <a:lnSpc>
                <a:spcPct val="90000"/>
              </a:lnSpc>
              <a:spcBef>
                <a:spcPts val="675"/>
              </a:spcBef>
              <a:spcAft>
                <a:spcPts val="0"/>
              </a:spcAft>
              <a:buClr>
                <a:schemeClr val="dk1"/>
              </a:buClr>
              <a:buSzPts val="1721"/>
              <a:buChar char="⚫"/>
              <a:defRPr/>
            </a:lvl1pPr>
            <a:lvl2pPr indent="-301942" lvl="1" marL="914400" algn="l">
              <a:lnSpc>
                <a:spcPct val="90000"/>
              </a:lnSpc>
              <a:spcBef>
                <a:spcPts val="551"/>
              </a:spcBef>
              <a:spcAft>
                <a:spcPts val="0"/>
              </a:spcAft>
              <a:buClr>
                <a:schemeClr val="dk1"/>
              </a:buClr>
              <a:buSzPts val="1155"/>
              <a:buChar char="⚪"/>
              <a:defRPr/>
            </a:lvl2pPr>
            <a:lvl3pPr indent="-300037" lvl="2" marL="1371600" algn="l">
              <a:lnSpc>
                <a:spcPct val="90000"/>
              </a:lnSpc>
              <a:spcBef>
                <a:spcPts val="500"/>
              </a:spcBef>
              <a:spcAft>
                <a:spcPts val="0"/>
              </a:spcAft>
              <a:buClr>
                <a:schemeClr val="dk1"/>
              </a:buClr>
              <a:buSzPts val="1125"/>
              <a:buChar char="⯍"/>
              <a:defRPr/>
            </a:lvl3pPr>
            <a:lvl4pPr indent="-295275" lvl="3" marL="1828800" algn="l">
              <a:lnSpc>
                <a:spcPct val="90000"/>
              </a:lnSpc>
              <a:spcBef>
                <a:spcPts val="500"/>
              </a:spcBef>
              <a:spcAft>
                <a:spcPts val="0"/>
              </a:spcAft>
              <a:buClr>
                <a:schemeClr val="dk1"/>
              </a:buClr>
              <a:buSzPts val="1050"/>
              <a:buChar char="?"/>
              <a:defRPr/>
            </a:lvl4pPr>
            <a:lvl5pPr indent="-323850" lvl="4" marL="2286000" algn="l">
              <a:lnSpc>
                <a:spcPct val="90000"/>
              </a:lnSpc>
              <a:spcBef>
                <a:spcPts val="500"/>
              </a:spcBef>
              <a:spcAft>
                <a:spcPts val="0"/>
              </a:spcAft>
              <a:buClr>
                <a:schemeClr val="dk1"/>
              </a:buClr>
              <a:buSzPts val="1500"/>
              <a:buChar char="•"/>
              <a:defRPr/>
            </a:lvl5pPr>
            <a:lvl6pPr indent="-323850" lvl="5" marL="2743200" algn="l">
              <a:lnSpc>
                <a:spcPct val="90000"/>
              </a:lnSpc>
              <a:spcBef>
                <a:spcPts val="500"/>
              </a:spcBef>
              <a:spcAft>
                <a:spcPts val="0"/>
              </a:spcAft>
              <a:buClr>
                <a:schemeClr val="dk1"/>
              </a:buClr>
              <a:buSzPts val="1500"/>
              <a:buChar char="•"/>
              <a:defRPr/>
            </a:lvl6pPr>
            <a:lvl7pPr indent="-323850" lvl="6" marL="3200400" algn="l">
              <a:lnSpc>
                <a:spcPct val="90000"/>
              </a:lnSpc>
              <a:spcBef>
                <a:spcPts val="500"/>
              </a:spcBef>
              <a:spcAft>
                <a:spcPts val="0"/>
              </a:spcAft>
              <a:buClr>
                <a:schemeClr val="dk1"/>
              </a:buClr>
              <a:buSzPts val="1500"/>
              <a:buChar char="•"/>
              <a:defRPr/>
            </a:lvl7pPr>
            <a:lvl8pPr indent="-323850" lvl="7" marL="3657600" algn="l">
              <a:lnSpc>
                <a:spcPct val="90000"/>
              </a:lnSpc>
              <a:spcBef>
                <a:spcPts val="500"/>
              </a:spcBef>
              <a:spcAft>
                <a:spcPts val="0"/>
              </a:spcAft>
              <a:buClr>
                <a:schemeClr val="dk1"/>
              </a:buClr>
              <a:buSzPts val="1500"/>
              <a:buChar char="•"/>
              <a:defRPr/>
            </a:lvl8pPr>
            <a:lvl9pPr indent="-323850" lvl="8" marL="4114800" algn="l">
              <a:lnSpc>
                <a:spcPct val="90000"/>
              </a:lnSpc>
              <a:spcBef>
                <a:spcPts val="500"/>
              </a:spcBef>
              <a:spcAft>
                <a:spcPts val="0"/>
              </a:spcAft>
              <a:buClr>
                <a:schemeClr val="dk1"/>
              </a:buClr>
              <a:buSzPts val="1500"/>
              <a:buChar char="•"/>
              <a:defRPr/>
            </a:lvl9pPr>
          </a:lstStyle>
          <a:p/>
        </p:txBody>
      </p:sp>
      <p:sp>
        <p:nvSpPr>
          <p:cNvPr id="126" name="Google Shape;126;p2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l">
              <a:buClr>
                <a:srgbClr val="888888"/>
              </a:buClr>
              <a:buSzPts val="1200"/>
              <a:buFont typeface="Calibri"/>
              <a:buNone/>
              <a:defRPr sz="1200">
                <a:solidFill>
                  <a:srgbClr val="888888"/>
                </a:solidFill>
                <a:latin typeface="Calibri"/>
                <a:ea typeface="Calibri"/>
                <a:cs typeface="Calibri"/>
                <a:sym typeface="Calibri"/>
              </a:defRPr>
            </a:lvl1pPr>
            <a:lvl2pPr indent="0" lvl="1" marL="0" marR="0" algn="l">
              <a:buClr>
                <a:srgbClr val="888888"/>
              </a:buClr>
              <a:buSzPts val="1200"/>
              <a:buFont typeface="Calibri"/>
              <a:buNone/>
              <a:defRPr sz="1200">
                <a:solidFill>
                  <a:srgbClr val="888888"/>
                </a:solidFill>
                <a:latin typeface="Calibri"/>
                <a:ea typeface="Calibri"/>
                <a:cs typeface="Calibri"/>
                <a:sym typeface="Calibri"/>
              </a:defRPr>
            </a:lvl2pPr>
            <a:lvl3pPr indent="0" lvl="2" marL="0" marR="0" algn="l">
              <a:buClr>
                <a:srgbClr val="888888"/>
              </a:buClr>
              <a:buSzPts val="1200"/>
              <a:buFont typeface="Calibri"/>
              <a:buNone/>
              <a:defRPr sz="1200">
                <a:solidFill>
                  <a:srgbClr val="888888"/>
                </a:solidFill>
                <a:latin typeface="Calibri"/>
                <a:ea typeface="Calibri"/>
                <a:cs typeface="Calibri"/>
                <a:sym typeface="Calibri"/>
              </a:defRPr>
            </a:lvl3pPr>
            <a:lvl4pPr indent="0" lvl="3" marL="0" marR="0" algn="l">
              <a:buClr>
                <a:srgbClr val="888888"/>
              </a:buClr>
              <a:buSzPts val="1200"/>
              <a:buFont typeface="Calibri"/>
              <a:buNone/>
              <a:defRPr sz="1200">
                <a:solidFill>
                  <a:srgbClr val="888888"/>
                </a:solidFill>
                <a:latin typeface="Calibri"/>
                <a:ea typeface="Calibri"/>
                <a:cs typeface="Calibri"/>
                <a:sym typeface="Calibri"/>
              </a:defRPr>
            </a:lvl4pPr>
            <a:lvl5pPr indent="0" lvl="4" marL="0" marR="0" algn="l">
              <a:buClr>
                <a:srgbClr val="888888"/>
              </a:buClr>
              <a:buSzPts val="1200"/>
              <a:buFont typeface="Calibri"/>
              <a:buNone/>
              <a:defRPr sz="1200">
                <a:solidFill>
                  <a:srgbClr val="888888"/>
                </a:solidFill>
                <a:latin typeface="Calibri"/>
                <a:ea typeface="Calibri"/>
                <a:cs typeface="Calibri"/>
                <a:sym typeface="Calibri"/>
              </a:defRPr>
            </a:lvl5pPr>
            <a:lvl6pPr indent="0" lvl="5" marL="0" marR="0" algn="l">
              <a:buClr>
                <a:srgbClr val="888888"/>
              </a:buClr>
              <a:buSzPts val="1200"/>
              <a:buFont typeface="Calibri"/>
              <a:buNone/>
              <a:defRPr sz="1200">
                <a:solidFill>
                  <a:srgbClr val="888888"/>
                </a:solidFill>
                <a:latin typeface="Calibri"/>
                <a:ea typeface="Calibri"/>
                <a:cs typeface="Calibri"/>
                <a:sym typeface="Calibri"/>
              </a:defRPr>
            </a:lvl6pPr>
            <a:lvl7pPr indent="0" lvl="6" marL="0" marR="0" algn="l">
              <a:buClr>
                <a:srgbClr val="888888"/>
              </a:buClr>
              <a:buSzPts val="1200"/>
              <a:buFont typeface="Calibri"/>
              <a:buNone/>
              <a:defRPr sz="1200">
                <a:solidFill>
                  <a:srgbClr val="888888"/>
                </a:solidFill>
                <a:latin typeface="Calibri"/>
                <a:ea typeface="Calibri"/>
                <a:cs typeface="Calibri"/>
                <a:sym typeface="Calibri"/>
              </a:defRPr>
            </a:lvl7pPr>
            <a:lvl8pPr indent="0" lvl="7" marL="0" marR="0" algn="l">
              <a:buClr>
                <a:srgbClr val="888888"/>
              </a:buClr>
              <a:buSzPts val="1200"/>
              <a:buFont typeface="Calibri"/>
              <a:buNone/>
              <a:defRPr sz="1200">
                <a:solidFill>
                  <a:srgbClr val="888888"/>
                </a:solidFill>
                <a:latin typeface="Calibri"/>
                <a:ea typeface="Calibri"/>
                <a:cs typeface="Calibri"/>
                <a:sym typeface="Calibri"/>
              </a:defRPr>
            </a:lvl8pPr>
            <a:lvl9pPr indent="0" lvl="8" marL="0" marR="0" algn="l">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 name="Shape 133"/>
        <p:cNvGrpSpPr/>
        <p:nvPr/>
      </p:nvGrpSpPr>
      <p:grpSpPr>
        <a:xfrm>
          <a:off x="0" y="0"/>
          <a:ext cx="0" cy="0"/>
          <a:chOff x="0" y="0"/>
          <a:chExt cx="0" cy="0"/>
        </a:xfrm>
      </p:grpSpPr>
      <p:sp>
        <p:nvSpPr>
          <p:cNvPr id="134" name="Google Shape;134;p2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 name="Google Shape;135;p2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3"/>
          <p:cNvSpPr txBox="1"/>
          <p:nvPr>
            <p:ph idx="1" type="body"/>
          </p:nvPr>
        </p:nvSpPr>
        <p:spPr>
          <a:xfrm>
            <a:off x="571499" y="1137256"/>
            <a:ext cx="10515600" cy="4908082"/>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Georgia"/>
                <a:ea typeface="Georgia"/>
                <a:cs typeface="Georgia"/>
                <a:sym typeface="Georgia"/>
              </a:defRPr>
            </a:lvl1pPr>
            <a:lvl2pPr indent="-381000" lvl="1" marL="914400" algn="l">
              <a:lnSpc>
                <a:spcPct val="90000"/>
              </a:lnSpc>
              <a:spcBef>
                <a:spcPts val="500"/>
              </a:spcBef>
              <a:spcAft>
                <a:spcPts val="0"/>
              </a:spcAft>
              <a:buClr>
                <a:schemeClr val="dk1"/>
              </a:buClr>
              <a:buSzPts val="2400"/>
              <a:buChar char="•"/>
              <a:defRPr>
                <a:latin typeface="Georgia"/>
                <a:ea typeface="Georgia"/>
                <a:cs typeface="Georgia"/>
                <a:sym typeface="Georgia"/>
              </a:defRPr>
            </a:lvl2pPr>
            <a:lvl3pPr indent="-355600" lvl="2" marL="1371600" algn="l">
              <a:lnSpc>
                <a:spcPct val="90000"/>
              </a:lnSpc>
              <a:spcBef>
                <a:spcPts val="500"/>
              </a:spcBef>
              <a:spcAft>
                <a:spcPts val="0"/>
              </a:spcAft>
              <a:buClr>
                <a:schemeClr val="dk1"/>
              </a:buClr>
              <a:buSzPts val="2000"/>
              <a:buChar char="•"/>
              <a:defRPr>
                <a:latin typeface="Georgia"/>
                <a:ea typeface="Georgia"/>
                <a:cs typeface="Georgia"/>
                <a:sym typeface="Georgia"/>
              </a:defRPr>
            </a:lvl3pPr>
            <a:lvl4pPr indent="-342900" lvl="3" marL="1828800" algn="l">
              <a:lnSpc>
                <a:spcPct val="90000"/>
              </a:lnSpc>
              <a:spcBef>
                <a:spcPts val="500"/>
              </a:spcBef>
              <a:spcAft>
                <a:spcPts val="0"/>
              </a:spcAft>
              <a:buClr>
                <a:schemeClr val="dk1"/>
              </a:buClr>
              <a:buSzPts val="1800"/>
              <a:buChar char="•"/>
              <a:defRPr>
                <a:latin typeface="Georgia"/>
                <a:ea typeface="Georgia"/>
                <a:cs typeface="Georgia"/>
                <a:sym typeface="Georgia"/>
              </a:defRPr>
            </a:lvl4pPr>
            <a:lvl5pPr indent="-342900" lvl="4" marL="2286000" algn="l">
              <a:lnSpc>
                <a:spcPct val="90000"/>
              </a:lnSpc>
              <a:spcBef>
                <a:spcPts val="500"/>
              </a:spcBef>
              <a:spcAft>
                <a:spcPts val="0"/>
              </a:spcAft>
              <a:buClr>
                <a:schemeClr val="dk1"/>
              </a:buClr>
              <a:buSzPts val="1800"/>
              <a:buChar char="•"/>
              <a:defRPr>
                <a:latin typeface="Georgia"/>
                <a:ea typeface="Georgia"/>
                <a:cs typeface="Georgia"/>
                <a:sym typeface="Georgi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
          <p:cNvSpPr txBox="1"/>
          <p:nvPr>
            <p:ph type="title"/>
          </p:nvPr>
        </p:nvSpPr>
        <p:spPr>
          <a:xfrm>
            <a:off x="571499" y="348661"/>
            <a:ext cx="10515600" cy="4214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4123F"/>
              </a:buClr>
              <a:buSzPts val="4000"/>
              <a:buFont typeface="Georgia"/>
              <a:buNone/>
              <a:defRPr b="0" sz="4000">
                <a:solidFill>
                  <a:srgbClr val="A4123F"/>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 name="Google Shape;24;p3"/>
          <p:cNvPicPr preferRelativeResize="0"/>
          <p:nvPr/>
        </p:nvPicPr>
        <p:blipFill rotWithShape="1">
          <a:blip r:embed="rId2">
            <a:alphaModFix/>
          </a:blip>
          <a:srcRect b="0" l="0" r="0" t="0"/>
          <a:stretch/>
        </p:blipFill>
        <p:spPr>
          <a:xfrm>
            <a:off x="-13489" y="6186885"/>
            <a:ext cx="12218977" cy="704054"/>
          </a:xfrm>
          <a:prstGeom prst="rect">
            <a:avLst/>
          </a:prstGeom>
          <a:noFill/>
          <a:ln>
            <a:noFill/>
          </a:ln>
        </p:spPr>
      </p:pic>
      <p:pic>
        <p:nvPicPr>
          <p:cNvPr id="25" name="Google Shape;25;p3"/>
          <p:cNvPicPr preferRelativeResize="0"/>
          <p:nvPr/>
        </p:nvPicPr>
        <p:blipFill rotWithShape="1">
          <a:blip r:embed="rId3">
            <a:alphaModFix/>
          </a:blip>
          <a:srcRect b="0" l="0" r="0" t="0"/>
          <a:stretch/>
        </p:blipFill>
        <p:spPr>
          <a:xfrm>
            <a:off x="9841526" y="6284782"/>
            <a:ext cx="2066548" cy="46461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9" name="Shape 139"/>
        <p:cNvGrpSpPr/>
        <p:nvPr/>
      </p:nvGrpSpPr>
      <p:grpSpPr>
        <a:xfrm>
          <a:off x="0" y="0"/>
          <a:ext cx="0" cy="0"/>
          <a:chOff x="0" y="0"/>
          <a:chExt cx="0" cy="0"/>
        </a:xfrm>
      </p:grpSpPr>
      <p:sp>
        <p:nvSpPr>
          <p:cNvPr id="140" name="Google Shape;140;p23"/>
          <p:cNvSpPr txBox="1"/>
          <p:nvPr>
            <p:ph idx="1" type="body"/>
          </p:nvPr>
        </p:nvSpPr>
        <p:spPr>
          <a:xfrm>
            <a:off x="571499" y="1137256"/>
            <a:ext cx="10515600" cy="49080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chemeClr val="dk1"/>
              </a:buClr>
              <a:buSzPts val="2800"/>
              <a:buChar char="•"/>
              <a:defRPr>
                <a:latin typeface="Georgia"/>
                <a:ea typeface="Georgia"/>
                <a:cs typeface="Georgia"/>
                <a:sym typeface="Georgia"/>
              </a:defRPr>
            </a:lvl1pPr>
            <a:lvl2pPr indent="-381000" lvl="1" marL="914400" rtl="0" algn="l">
              <a:lnSpc>
                <a:spcPct val="90000"/>
              </a:lnSpc>
              <a:spcBef>
                <a:spcPts val="500"/>
              </a:spcBef>
              <a:spcAft>
                <a:spcPts val="0"/>
              </a:spcAft>
              <a:buClr>
                <a:schemeClr val="dk1"/>
              </a:buClr>
              <a:buSzPts val="2400"/>
              <a:buChar char="•"/>
              <a:defRPr>
                <a:latin typeface="Georgia"/>
                <a:ea typeface="Georgia"/>
                <a:cs typeface="Georgia"/>
                <a:sym typeface="Georgia"/>
              </a:defRPr>
            </a:lvl2pPr>
            <a:lvl3pPr indent="-355600" lvl="2" marL="1371600" rtl="0" algn="l">
              <a:lnSpc>
                <a:spcPct val="90000"/>
              </a:lnSpc>
              <a:spcBef>
                <a:spcPts val="500"/>
              </a:spcBef>
              <a:spcAft>
                <a:spcPts val="0"/>
              </a:spcAft>
              <a:buClr>
                <a:schemeClr val="dk1"/>
              </a:buClr>
              <a:buSzPts val="2000"/>
              <a:buChar char="•"/>
              <a:defRPr>
                <a:latin typeface="Georgia"/>
                <a:ea typeface="Georgia"/>
                <a:cs typeface="Georgia"/>
                <a:sym typeface="Georgia"/>
              </a:defRPr>
            </a:lvl3pPr>
            <a:lvl4pPr indent="-342900" lvl="3" marL="1828800" rtl="0" algn="l">
              <a:lnSpc>
                <a:spcPct val="90000"/>
              </a:lnSpc>
              <a:spcBef>
                <a:spcPts val="500"/>
              </a:spcBef>
              <a:spcAft>
                <a:spcPts val="0"/>
              </a:spcAft>
              <a:buClr>
                <a:schemeClr val="dk1"/>
              </a:buClr>
              <a:buSzPts val="1800"/>
              <a:buChar char="•"/>
              <a:defRPr>
                <a:latin typeface="Georgia"/>
                <a:ea typeface="Georgia"/>
                <a:cs typeface="Georgia"/>
                <a:sym typeface="Georgia"/>
              </a:defRPr>
            </a:lvl4pPr>
            <a:lvl5pPr indent="-342900" lvl="4" marL="2286000" rtl="0" algn="l">
              <a:lnSpc>
                <a:spcPct val="90000"/>
              </a:lnSpc>
              <a:spcBef>
                <a:spcPts val="500"/>
              </a:spcBef>
              <a:spcAft>
                <a:spcPts val="0"/>
              </a:spcAft>
              <a:buClr>
                <a:schemeClr val="dk1"/>
              </a:buClr>
              <a:buSzPts val="1800"/>
              <a:buChar char="•"/>
              <a:defRPr>
                <a:latin typeface="Georgia"/>
                <a:ea typeface="Georgia"/>
                <a:cs typeface="Georgia"/>
                <a:sym typeface="Georgia"/>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1" name="Google Shape;141;p23"/>
          <p:cNvSpPr txBox="1"/>
          <p:nvPr>
            <p:ph type="title"/>
          </p:nvPr>
        </p:nvSpPr>
        <p:spPr>
          <a:xfrm>
            <a:off x="571499" y="348661"/>
            <a:ext cx="10515600" cy="4215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A4123F"/>
              </a:buClr>
              <a:buSzPts val="4000"/>
              <a:buFont typeface="Georgia"/>
              <a:buNone/>
              <a:defRPr b="0" sz="4000">
                <a:solidFill>
                  <a:srgbClr val="A4123F"/>
                </a:solidFill>
                <a:latin typeface="Georgia"/>
                <a:ea typeface="Georgia"/>
                <a:cs typeface="Georgia"/>
                <a:sym typeface="Georg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42" name="Google Shape;142;p23"/>
          <p:cNvPicPr preferRelativeResize="0"/>
          <p:nvPr/>
        </p:nvPicPr>
        <p:blipFill rotWithShape="1">
          <a:blip r:embed="rId2">
            <a:alphaModFix/>
          </a:blip>
          <a:srcRect b="0" l="0" r="0" t="0"/>
          <a:stretch/>
        </p:blipFill>
        <p:spPr>
          <a:xfrm>
            <a:off x="-13489" y="6186885"/>
            <a:ext cx="12218980" cy="704054"/>
          </a:xfrm>
          <a:prstGeom prst="rect">
            <a:avLst/>
          </a:prstGeom>
          <a:noFill/>
          <a:ln>
            <a:noFill/>
          </a:ln>
        </p:spPr>
      </p:pic>
      <p:pic>
        <p:nvPicPr>
          <p:cNvPr id="143" name="Google Shape;143;p23"/>
          <p:cNvPicPr preferRelativeResize="0"/>
          <p:nvPr/>
        </p:nvPicPr>
        <p:blipFill rotWithShape="1">
          <a:blip r:embed="rId3">
            <a:alphaModFix/>
          </a:blip>
          <a:srcRect b="0" l="0" r="0" t="0"/>
          <a:stretch/>
        </p:blipFill>
        <p:spPr>
          <a:xfrm>
            <a:off x="9841526" y="6284782"/>
            <a:ext cx="2066548" cy="46461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 name="Shape 149"/>
        <p:cNvGrpSpPr/>
        <p:nvPr/>
      </p:nvGrpSpPr>
      <p:grpSpPr>
        <a:xfrm>
          <a:off x="0" y="0"/>
          <a:ext cx="0" cy="0"/>
          <a:chOff x="0" y="0"/>
          <a:chExt cx="0" cy="0"/>
        </a:xfrm>
      </p:grpSpPr>
      <p:sp>
        <p:nvSpPr>
          <p:cNvPr id="150" name="Google Shape;150;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2" name="Google Shape;152;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3" name="Shape 153"/>
        <p:cNvGrpSpPr/>
        <p:nvPr/>
      </p:nvGrpSpPr>
      <p:grpSpPr>
        <a:xfrm>
          <a:off x="0" y="0"/>
          <a:ext cx="0" cy="0"/>
          <a:chOff x="0" y="0"/>
          <a:chExt cx="0" cy="0"/>
        </a:xfrm>
      </p:grpSpPr>
      <p:sp>
        <p:nvSpPr>
          <p:cNvPr id="154" name="Google Shape;154;p26"/>
          <p:cNvSpPr txBox="1"/>
          <p:nvPr>
            <p:ph type="title"/>
          </p:nvPr>
        </p:nvSpPr>
        <p:spPr>
          <a:xfrm>
            <a:off x="415600" y="593367"/>
            <a:ext cx="11360700" cy="763500"/>
          </a:xfrm>
          <a:prstGeom prst="rect">
            <a:avLst/>
          </a:prstGeom>
          <a:noFill/>
          <a:ln>
            <a:noFill/>
          </a:ln>
        </p:spPr>
        <p:txBody>
          <a:bodyPr anchorCtr="0" anchor="b" bIns="46800" lIns="90000" spcFirstLastPara="1" rIns="90000" wrap="square" tIns="46800">
            <a:noAutofit/>
          </a:bodyPr>
          <a:lstStyle>
            <a:lvl1pPr lvl="0" rtl="0" algn="l">
              <a:lnSpc>
                <a:spcPct val="90000"/>
              </a:lnSpc>
              <a:spcBef>
                <a:spcPts val="0"/>
              </a:spcBef>
              <a:spcAft>
                <a:spcPts val="0"/>
              </a:spcAft>
              <a:buClr>
                <a:schemeClr val="dk1"/>
              </a:buClr>
              <a:buSzPts val="1400"/>
              <a:buFont typeface="Poppi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 name="Google Shape;155;p26"/>
          <p:cNvSpPr txBox="1"/>
          <p:nvPr>
            <p:ph idx="1" type="body"/>
          </p:nvPr>
        </p:nvSpPr>
        <p:spPr>
          <a:xfrm>
            <a:off x="415600" y="1536633"/>
            <a:ext cx="11360700" cy="4555200"/>
          </a:xfrm>
          <a:prstGeom prst="rect">
            <a:avLst/>
          </a:prstGeom>
          <a:noFill/>
          <a:ln>
            <a:noFill/>
          </a:ln>
        </p:spPr>
        <p:txBody>
          <a:bodyPr anchorCtr="0" anchor="t" bIns="46800" lIns="90000" spcFirstLastPara="1" rIns="90000" wrap="square" tIns="46800">
            <a:noAutofit/>
          </a:bodyPr>
          <a:lstStyle>
            <a:lvl1pPr indent="-337883" lvl="0" marL="457200" rtl="0" algn="l">
              <a:lnSpc>
                <a:spcPct val="90000"/>
              </a:lnSpc>
              <a:spcBef>
                <a:spcPts val="675"/>
              </a:spcBef>
              <a:spcAft>
                <a:spcPts val="0"/>
              </a:spcAft>
              <a:buClr>
                <a:schemeClr val="dk1"/>
              </a:buClr>
              <a:buSzPts val="1721"/>
              <a:buChar char="⚫"/>
              <a:defRPr/>
            </a:lvl1pPr>
            <a:lvl2pPr indent="-301942" lvl="1" marL="914400" rtl="0" algn="l">
              <a:lnSpc>
                <a:spcPct val="90000"/>
              </a:lnSpc>
              <a:spcBef>
                <a:spcPts val="551"/>
              </a:spcBef>
              <a:spcAft>
                <a:spcPts val="0"/>
              </a:spcAft>
              <a:buClr>
                <a:schemeClr val="dk1"/>
              </a:buClr>
              <a:buSzPts val="1155"/>
              <a:buChar char="⚪"/>
              <a:defRPr/>
            </a:lvl2pPr>
            <a:lvl3pPr indent="-300037" lvl="2" marL="1371600" rtl="0" algn="l">
              <a:lnSpc>
                <a:spcPct val="90000"/>
              </a:lnSpc>
              <a:spcBef>
                <a:spcPts val="500"/>
              </a:spcBef>
              <a:spcAft>
                <a:spcPts val="0"/>
              </a:spcAft>
              <a:buClr>
                <a:schemeClr val="dk1"/>
              </a:buClr>
              <a:buSzPts val="1125"/>
              <a:buChar char="⯍"/>
              <a:defRPr/>
            </a:lvl3pPr>
            <a:lvl4pPr indent="-295275" lvl="3" marL="1828800" rtl="0" algn="l">
              <a:lnSpc>
                <a:spcPct val="90000"/>
              </a:lnSpc>
              <a:spcBef>
                <a:spcPts val="500"/>
              </a:spcBef>
              <a:spcAft>
                <a:spcPts val="0"/>
              </a:spcAft>
              <a:buClr>
                <a:schemeClr val="dk1"/>
              </a:buClr>
              <a:buSzPts val="1050"/>
              <a:buChar char="?"/>
              <a:defRPr/>
            </a:lvl4pPr>
            <a:lvl5pPr indent="-323850" lvl="4" marL="2286000" rtl="0" algn="l">
              <a:lnSpc>
                <a:spcPct val="90000"/>
              </a:lnSpc>
              <a:spcBef>
                <a:spcPts val="500"/>
              </a:spcBef>
              <a:spcAft>
                <a:spcPts val="0"/>
              </a:spcAft>
              <a:buClr>
                <a:schemeClr val="dk1"/>
              </a:buClr>
              <a:buSzPts val="1500"/>
              <a:buChar char="•"/>
              <a:defRPr/>
            </a:lvl5pPr>
            <a:lvl6pPr indent="-323850" lvl="5" marL="2743200" rtl="0" algn="l">
              <a:lnSpc>
                <a:spcPct val="90000"/>
              </a:lnSpc>
              <a:spcBef>
                <a:spcPts val="500"/>
              </a:spcBef>
              <a:spcAft>
                <a:spcPts val="0"/>
              </a:spcAft>
              <a:buClr>
                <a:schemeClr val="dk1"/>
              </a:buClr>
              <a:buSzPts val="1500"/>
              <a:buChar char="•"/>
              <a:defRPr/>
            </a:lvl6pPr>
            <a:lvl7pPr indent="-323850" lvl="6" marL="3200400" rtl="0" algn="l">
              <a:lnSpc>
                <a:spcPct val="90000"/>
              </a:lnSpc>
              <a:spcBef>
                <a:spcPts val="500"/>
              </a:spcBef>
              <a:spcAft>
                <a:spcPts val="0"/>
              </a:spcAft>
              <a:buClr>
                <a:schemeClr val="dk1"/>
              </a:buClr>
              <a:buSzPts val="1500"/>
              <a:buChar char="•"/>
              <a:defRPr/>
            </a:lvl7pPr>
            <a:lvl8pPr indent="-323850" lvl="7" marL="3657600" rtl="0" algn="l">
              <a:lnSpc>
                <a:spcPct val="90000"/>
              </a:lnSpc>
              <a:spcBef>
                <a:spcPts val="500"/>
              </a:spcBef>
              <a:spcAft>
                <a:spcPts val="0"/>
              </a:spcAft>
              <a:buClr>
                <a:schemeClr val="dk1"/>
              </a:buClr>
              <a:buSzPts val="1500"/>
              <a:buChar char="•"/>
              <a:defRPr/>
            </a:lvl8pPr>
            <a:lvl9pPr indent="-323850" lvl="8" marL="4114800" rtl="0" algn="l">
              <a:lnSpc>
                <a:spcPct val="90000"/>
              </a:lnSpc>
              <a:spcBef>
                <a:spcPts val="500"/>
              </a:spcBef>
              <a:spcAft>
                <a:spcPts val="0"/>
              </a:spcAft>
              <a:buClr>
                <a:schemeClr val="dk1"/>
              </a:buClr>
              <a:buSzPts val="1500"/>
              <a:buChar char="•"/>
              <a:defRPr/>
            </a:lvl9pPr>
          </a:lstStyle>
          <a:p/>
        </p:txBody>
      </p:sp>
      <p:sp>
        <p:nvSpPr>
          <p:cNvPr id="156" name="Google Shape;156;p26"/>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7" name="Shape 157"/>
        <p:cNvGrpSpPr/>
        <p:nvPr/>
      </p:nvGrpSpPr>
      <p:grpSpPr>
        <a:xfrm>
          <a:off x="0" y="0"/>
          <a:ext cx="0" cy="0"/>
          <a:chOff x="0" y="0"/>
          <a:chExt cx="0" cy="0"/>
        </a:xfrm>
      </p:grpSpPr>
      <p:sp>
        <p:nvSpPr>
          <p:cNvPr id="158" name="Google Shape;158;p27"/>
          <p:cNvSpPr txBox="1"/>
          <p:nvPr>
            <p:ph type="title"/>
          </p:nvPr>
        </p:nvSpPr>
        <p:spPr>
          <a:xfrm>
            <a:off x="838201" y="365126"/>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8798"/>
              <a:buFont typeface="Raleway SemiBold"/>
              <a:buNone/>
              <a:defRPr b="0" i="0" sz="4399" u="none" cap="none" strike="noStrike">
                <a:solidFill>
                  <a:schemeClr val="dk1"/>
                </a:solidFill>
                <a:latin typeface="Raleway SemiBold"/>
                <a:ea typeface="Raleway SemiBold"/>
                <a:cs typeface="Raleway SemiBold"/>
                <a:sym typeface="Raleway SemiBold"/>
              </a:defRPr>
            </a:lvl1pPr>
            <a:lvl2pPr lvl="1" rtl="0">
              <a:spcBef>
                <a:spcPts val="0"/>
              </a:spcBef>
              <a:spcAft>
                <a:spcPts val="0"/>
              </a:spcAft>
              <a:buSzPts val="1400"/>
              <a:buNone/>
              <a:defRPr sz="900"/>
            </a:lvl2pPr>
            <a:lvl3pPr lvl="2" rtl="0">
              <a:spcBef>
                <a:spcPts val="0"/>
              </a:spcBef>
              <a:spcAft>
                <a:spcPts val="0"/>
              </a:spcAft>
              <a:buSzPts val="1400"/>
              <a:buNone/>
              <a:defRPr sz="900"/>
            </a:lvl3pPr>
            <a:lvl4pPr lvl="3" rtl="0">
              <a:spcBef>
                <a:spcPts val="0"/>
              </a:spcBef>
              <a:spcAft>
                <a:spcPts val="0"/>
              </a:spcAft>
              <a:buSzPts val="1400"/>
              <a:buNone/>
              <a:defRPr sz="900"/>
            </a:lvl4pPr>
            <a:lvl5pPr lvl="4" rtl="0">
              <a:spcBef>
                <a:spcPts val="0"/>
              </a:spcBef>
              <a:spcAft>
                <a:spcPts val="0"/>
              </a:spcAft>
              <a:buSzPts val="1400"/>
              <a:buNone/>
              <a:defRPr sz="900"/>
            </a:lvl5pPr>
            <a:lvl6pPr lvl="5" rtl="0">
              <a:spcBef>
                <a:spcPts val="0"/>
              </a:spcBef>
              <a:spcAft>
                <a:spcPts val="0"/>
              </a:spcAft>
              <a:buSzPts val="1400"/>
              <a:buNone/>
              <a:defRPr sz="900"/>
            </a:lvl6pPr>
            <a:lvl7pPr lvl="6" rtl="0">
              <a:spcBef>
                <a:spcPts val="0"/>
              </a:spcBef>
              <a:spcAft>
                <a:spcPts val="0"/>
              </a:spcAft>
              <a:buSzPts val="1400"/>
              <a:buNone/>
              <a:defRPr sz="900"/>
            </a:lvl7pPr>
            <a:lvl8pPr lvl="7" rtl="0">
              <a:spcBef>
                <a:spcPts val="0"/>
              </a:spcBef>
              <a:spcAft>
                <a:spcPts val="0"/>
              </a:spcAft>
              <a:buSzPts val="1400"/>
              <a:buNone/>
              <a:defRPr sz="900"/>
            </a:lvl8pPr>
            <a:lvl9pPr lvl="8" rtl="0">
              <a:spcBef>
                <a:spcPts val="0"/>
              </a:spcBef>
              <a:spcAft>
                <a:spcPts val="0"/>
              </a:spcAft>
              <a:buSzPts val="1400"/>
              <a:buNone/>
              <a:defRPr sz="900"/>
            </a:lvl9pPr>
          </a:lstStyle>
          <a:p/>
        </p:txBody>
      </p:sp>
      <p:sp>
        <p:nvSpPr>
          <p:cNvPr id="159" name="Google Shape;159;p27"/>
          <p:cNvSpPr txBox="1"/>
          <p:nvPr>
            <p:ph idx="1" type="body"/>
          </p:nvPr>
        </p:nvSpPr>
        <p:spPr>
          <a:xfrm>
            <a:off x="838201" y="1825625"/>
            <a:ext cx="10515600" cy="4351200"/>
          </a:xfrm>
          <a:prstGeom prst="rect">
            <a:avLst/>
          </a:prstGeom>
          <a:noFill/>
          <a:ln>
            <a:noFill/>
          </a:ln>
        </p:spPr>
        <p:txBody>
          <a:bodyPr anchorCtr="0" anchor="t" bIns="45700" lIns="91425" spcFirstLastPara="1" rIns="91425" wrap="square" tIns="45700">
            <a:noAutofit/>
          </a:bodyPr>
          <a:lstStyle>
            <a:lvl1pPr indent="-584136" lvl="0" marL="457200" marR="0" rtl="0" algn="l">
              <a:lnSpc>
                <a:spcPct val="90000"/>
              </a:lnSpc>
              <a:spcBef>
                <a:spcPts val="1000"/>
              </a:spcBef>
              <a:spcAft>
                <a:spcPts val="0"/>
              </a:spcAft>
              <a:buClr>
                <a:schemeClr val="dk1"/>
              </a:buClr>
              <a:buSzPts val="5599"/>
              <a:buFont typeface="Arial"/>
              <a:buChar char="•"/>
              <a:defRPr b="0" i="0" sz="2800" u="none" cap="none" strike="noStrike">
                <a:solidFill>
                  <a:schemeClr val="dk1"/>
                </a:solidFill>
                <a:latin typeface="Raleway Medium"/>
                <a:ea typeface="Raleway Medium"/>
                <a:cs typeface="Raleway Medium"/>
                <a:sym typeface="Raleway Medium"/>
              </a:defRPr>
            </a:lvl1pPr>
            <a:lvl2pPr indent="-533336" lvl="1" marL="914400" marR="0" rtl="0" algn="l">
              <a:lnSpc>
                <a:spcPct val="90000"/>
              </a:lnSpc>
              <a:spcBef>
                <a:spcPts val="500"/>
              </a:spcBef>
              <a:spcAft>
                <a:spcPts val="0"/>
              </a:spcAft>
              <a:buClr>
                <a:schemeClr val="dk1"/>
              </a:buClr>
              <a:buSzPts val="4799"/>
              <a:buFont typeface="Arial"/>
              <a:buChar char="•"/>
              <a:defRPr b="0" i="0" sz="2400" u="none" cap="none" strike="noStrike">
                <a:solidFill>
                  <a:schemeClr val="dk1"/>
                </a:solidFill>
                <a:latin typeface="Raleway Medium"/>
                <a:ea typeface="Raleway Medium"/>
                <a:cs typeface="Raleway Medium"/>
                <a:sym typeface="Raleway Medium"/>
              </a:defRPr>
            </a:lvl2pPr>
            <a:lvl3pPr indent="-482536" lvl="2" marL="1371600" marR="0" rtl="0" algn="l">
              <a:lnSpc>
                <a:spcPct val="90000"/>
              </a:lnSpc>
              <a:spcBef>
                <a:spcPts val="500"/>
              </a:spcBef>
              <a:spcAft>
                <a:spcPts val="0"/>
              </a:spcAft>
              <a:buClr>
                <a:schemeClr val="dk1"/>
              </a:buClr>
              <a:buSzPts val="3999"/>
              <a:buFont typeface="Arial"/>
              <a:buChar char="•"/>
              <a:defRPr b="0" i="0" sz="2000" u="none" cap="none" strike="noStrike">
                <a:solidFill>
                  <a:schemeClr val="dk1"/>
                </a:solidFill>
                <a:latin typeface="Raleway Medium"/>
                <a:ea typeface="Raleway Medium"/>
                <a:cs typeface="Raleway Medium"/>
                <a:sym typeface="Raleway Medium"/>
              </a:defRPr>
            </a:lvl3pPr>
            <a:lvl4pPr indent="-457136" lvl="3" marL="1828800" marR="0" rtl="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4pPr>
            <a:lvl5pPr indent="-457136" lvl="4" marL="2286000" marR="0" rtl="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5pPr>
            <a:lvl6pPr indent="-457136" lvl="5" marL="2743200" marR="0" rtl="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6pPr>
            <a:lvl7pPr indent="-457136" lvl="6" marL="3200400" marR="0" rtl="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7pPr>
            <a:lvl8pPr indent="-457136" lvl="7" marL="3657600" marR="0" rtl="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8pPr>
            <a:lvl9pPr indent="-457136" lvl="8" marL="4114800" marR="0" rtl="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9pPr>
          </a:lstStyle>
          <a:p/>
        </p:txBody>
      </p:sp>
      <p:sp>
        <p:nvSpPr>
          <p:cNvPr id="160" name="Google Shape;160;p27"/>
          <p:cNvSpPr txBox="1"/>
          <p:nvPr>
            <p:ph idx="10" type="dt"/>
          </p:nvPr>
        </p:nvSpPr>
        <p:spPr>
          <a:xfrm>
            <a:off x="838200" y="6356351"/>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Raleway Medium"/>
              <a:buNone/>
              <a:defRPr sz="900">
                <a:solidFill>
                  <a:schemeClr val="dk1"/>
                </a:solidFill>
                <a:latin typeface="Raleway Medium"/>
                <a:ea typeface="Raleway Medium"/>
                <a:cs typeface="Raleway Medium"/>
                <a:sym typeface="Raleway Medium"/>
              </a:defRPr>
            </a:lvl1pPr>
            <a:lvl2pPr lvl="1"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2pPr>
            <a:lvl3pPr lvl="2"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3pPr>
            <a:lvl4pPr lvl="3"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4pPr>
            <a:lvl5pPr lvl="4"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5pPr>
            <a:lvl6pPr lvl="5"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6pPr>
            <a:lvl7pPr lvl="6"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7pPr>
            <a:lvl8pPr lvl="7"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8pPr>
            <a:lvl9pPr lvl="8"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9pPr>
          </a:lstStyle>
          <a:p/>
        </p:txBody>
      </p:sp>
      <p:sp>
        <p:nvSpPr>
          <p:cNvPr id="161" name="Google Shape;161;p27"/>
          <p:cNvSpPr txBox="1"/>
          <p:nvPr>
            <p:ph idx="11" type="ftr"/>
          </p:nvPr>
        </p:nvSpPr>
        <p:spPr>
          <a:xfrm>
            <a:off x="151388" y="6356351"/>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Raleway Medium"/>
              <a:buNone/>
              <a:defRPr sz="900">
                <a:solidFill>
                  <a:schemeClr val="dk1"/>
                </a:solidFill>
                <a:latin typeface="Raleway Medium"/>
                <a:ea typeface="Raleway Medium"/>
                <a:cs typeface="Raleway Medium"/>
                <a:sym typeface="Raleway Medium"/>
              </a:defRPr>
            </a:lvl1pPr>
            <a:lvl2pPr lvl="1"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2pPr>
            <a:lvl3pPr lvl="2"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3pPr>
            <a:lvl4pPr lvl="3"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4pPr>
            <a:lvl5pPr lvl="4"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5pPr>
            <a:lvl6pPr lvl="5"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6pPr>
            <a:lvl7pPr lvl="6"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7pPr>
            <a:lvl8pPr lvl="7"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8pPr>
            <a:lvl9pPr lvl="8" marR="0" rtl="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9pPr>
          </a:lstStyle>
          <a:p/>
        </p:txBody>
      </p:sp>
      <p:sp>
        <p:nvSpPr>
          <p:cNvPr id="162" name="Google Shape;162;p27"/>
          <p:cNvSpPr/>
          <p:nvPr>
            <p:ph idx="12" type="sldNum"/>
          </p:nvPr>
        </p:nvSpPr>
        <p:spPr>
          <a:xfrm>
            <a:off x="-231349" y="255588"/>
            <a:ext cx="838200" cy="3651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45700" lIns="91425" spcFirstLastPara="1" rIns="91425" wrap="square" tIns="45700">
            <a:noAutofit/>
          </a:bodyPr>
          <a:lstStyle>
            <a:lvl1pPr indent="0" lvl="0" marL="0" rtl="0" algn="r">
              <a:spcBef>
                <a:spcPts val="0"/>
              </a:spcBef>
              <a:buClr>
                <a:srgbClr val="888888"/>
              </a:buClr>
              <a:buSzPts val="1200"/>
              <a:buFont typeface="Calibri"/>
              <a:buNone/>
              <a:defRPr sz="1200">
                <a:solidFill>
                  <a:srgbClr val="888888"/>
                </a:solidFill>
                <a:latin typeface="Calibri"/>
                <a:ea typeface="Calibri"/>
                <a:cs typeface="Calibri"/>
                <a:sym typeface="Calibri"/>
              </a:defRPr>
            </a:lvl1pPr>
            <a:lvl2pPr indent="0" lvl="1" marL="0" rtl="0" algn="r">
              <a:spcBef>
                <a:spcPts val="0"/>
              </a:spcBef>
              <a:buClr>
                <a:srgbClr val="888888"/>
              </a:buClr>
              <a:buSzPts val="1200"/>
              <a:buFont typeface="Calibri"/>
              <a:buNone/>
              <a:defRPr sz="1200">
                <a:solidFill>
                  <a:srgbClr val="888888"/>
                </a:solidFill>
                <a:latin typeface="Calibri"/>
                <a:ea typeface="Calibri"/>
                <a:cs typeface="Calibri"/>
                <a:sym typeface="Calibri"/>
              </a:defRPr>
            </a:lvl2pPr>
            <a:lvl3pPr indent="0" lvl="2" marL="0" rtl="0" algn="r">
              <a:spcBef>
                <a:spcPts val="0"/>
              </a:spcBef>
              <a:buClr>
                <a:srgbClr val="888888"/>
              </a:buClr>
              <a:buSzPts val="1200"/>
              <a:buFont typeface="Calibri"/>
              <a:buNone/>
              <a:defRPr sz="1200">
                <a:solidFill>
                  <a:srgbClr val="888888"/>
                </a:solidFill>
                <a:latin typeface="Calibri"/>
                <a:ea typeface="Calibri"/>
                <a:cs typeface="Calibri"/>
                <a:sym typeface="Calibri"/>
              </a:defRPr>
            </a:lvl3pPr>
            <a:lvl4pPr indent="0" lvl="3" marL="0" rtl="0" algn="r">
              <a:spcBef>
                <a:spcPts val="0"/>
              </a:spcBef>
              <a:buClr>
                <a:srgbClr val="888888"/>
              </a:buClr>
              <a:buSzPts val="1200"/>
              <a:buFont typeface="Calibri"/>
              <a:buNone/>
              <a:defRPr sz="1200">
                <a:solidFill>
                  <a:srgbClr val="888888"/>
                </a:solidFill>
                <a:latin typeface="Calibri"/>
                <a:ea typeface="Calibri"/>
                <a:cs typeface="Calibri"/>
                <a:sym typeface="Calibri"/>
              </a:defRPr>
            </a:lvl4pPr>
            <a:lvl5pPr indent="0" lvl="4" marL="0" rtl="0" algn="r">
              <a:spcBef>
                <a:spcPts val="0"/>
              </a:spcBef>
              <a:buClr>
                <a:srgbClr val="888888"/>
              </a:buClr>
              <a:buSzPts val="1200"/>
              <a:buFont typeface="Calibri"/>
              <a:buNone/>
              <a:defRPr sz="1200">
                <a:solidFill>
                  <a:srgbClr val="888888"/>
                </a:solidFill>
                <a:latin typeface="Calibri"/>
                <a:ea typeface="Calibri"/>
                <a:cs typeface="Calibri"/>
                <a:sym typeface="Calibri"/>
              </a:defRPr>
            </a:lvl5pPr>
            <a:lvl6pPr indent="0" lvl="5" marL="0" rtl="0" algn="r">
              <a:spcBef>
                <a:spcPts val="0"/>
              </a:spcBef>
              <a:buClr>
                <a:srgbClr val="888888"/>
              </a:buClr>
              <a:buSzPts val="1200"/>
              <a:buFont typeface="Calibri"/>
              <a:buNone/>
              <a:defRPr sz="1200">
                <a:solidFill>
                  <a:srgbClr val="888888"/>
                </a:solidFill>
                <a:latin typeface="Calibri"/>
                <a:ea typeface="Calibri"/>
                <a:cs typeface="Calibri"/>
                <a:sym typeface="Calibri"/>
              </a:defRPr>
            </a:lvl6pPr>
            <a:lvl7pPr indent="0" lvl="6" marL="0" rtl="0" algn="r">
              <a:spcBef>
                <a:spcPts val="0"/>
              </a:spcBef>
              <a:buClr>
                <a:srgbClr val="888888"/>
              </a:buClr>
              <a:buSzPts val="1200"/>
              <a:buFont typeface="Calibri"/>
              <a:buNone/>
              <a:defRPr sz="1200">
                <a:solidFill>
                  <a:srgbClr val="888888"/>
                </a:solidFill>
                <a:latin typeface="Calibri"/>
                <a:ea typeface="Calibri"/>
                <a:cs typeface="Calibri"/>
                <a:sym typeface="Calibri"/>
              </a:defRPr>
            </a:lvl7pPr>
            <a:lvl8pPr indent="0" lvl="7" marL="0" rtl="0" algn="r">
              <a:spcBef>
                <a:spcPts val="0"/>
              </a:spcBef>
              <a:buClr>
                <a:srgbClr val="888888"/>
              </a:buClr>
              <a:buSzPts val="1200"/>
              <a:buFont typeface="Calibri"/>
              <a:buNone/>
              <a:defRPr sz="1200">
                <a:solidFill>
                  <a:srgbClr val="888888"/>
                </a:solidFill>
                <a:latin typeface="Calibri"/>
                <a:ea typeface="Calibri"/>
                <a:cs typeface="Calibri"/>
                <a:sym typeface="Calibri"/>
              </a:defRPr>
            </a:lvl8pPr>
            <a:lvl9pPr indent="0" lvl="8" marL="0" rtl="0" algn="r">
              <a:spcBef>
                <a:spcPts val="0"/>
              </a:spcBef>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6"/>
          <p:cNvSpPr txBox="1"/>
          <p:nvPr>
            <p:ph type="title"/>
          </p:nvPr>
        </p:nvSpPr>
        <p:spPr>
          <a:xfrm>
            <a:off x="415600" y="593367"/>
            <a:ext cx="11360800" cy="763600"/>
          </a:xfrm>
          <a:prstGeom prst="rect">
            <a:avLst/>
          </a:prstGeom>
          <a:noFill/>
          <a:ln>
            <a:noFill/>
          </a:ln>
        </p:spPr>
        <p:txBody>
          <a:bodyPr anchorCtr="0" anchor="b" bIns="46800" lIns="90000" spcFirstLastPara="1" rIns="90000" wrap="square" tIns="46800">
            <a:noAutofit/>
          </a:bodyPr>
          <a:lstStyle>
            <a:lvl1pPr lvl="0" algn="l">
              <a:lnSpc>
                <a:spcPct val="90000"/>
              </a:lnSpc>
              <a:spcBef>
                <a:spcPts val="0"/>
              </a:spcBef>
              <a:spcAft>
                <a:spcPts val="0"/>
              </a:spcAft>
              <a:buClr>
                <a:schemeClr val="dk1"/>
              </a:buClr>
              <a:buSzPts val="1400"/>
              <a:buFont typeface="Poppi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415600" y="1536633"/>
            <a:ext cx="11360800" cy="4555200"/>
          </a:xfrm>
          <a:prstGeom prst="rect">
            <a:avLst/>
          </a:prstGeom>
          <a:noFill/>
          <a:ln>
            <a:noFill/>
          </a:ln>
        </p:spPr>
        <p:txBody>
          <a:bodyPr anchorCtr="0" anchor="t" bIns="46800" lIns="90000" spcFirstLastPara="1" rIns="90000" wrap="square" tIns="46800">
            <a:noAutofit/>
          </a:bodyPr>
          <a:lstStyle>
            <a:lvl1pPr indent="-337883" lvl="0" marL="457200" algn="l">
              <a:lnSpc>
                <a:spcPct val="90000"/>
              </a:lnSpc>
              <a:spcBef>
                <a:spcPts val="675"/>
              </a:spcBef>
              <a:spcAft>
                <a:spcPts val="0"/>
              </a:spcAft>
              <a:buClr>
                <a:schemeClr val="dk1"/>
              </a:buClr>
              <a:buSzPts val="1721"/>
              <a:buChar char="⚫"/>
              <a:defRPr/>
            </a:lvl1pPr>
            <a:lvl2pPr indent="-301942" lvl="1" marL="914400" algn="l">
              <a:lnSpc>
                <a:spcPct val="90000"/>
              </a:lnSpc>
              <a:spcBef>
                <a:spcPts val="551"/>
              </a:spcBef>
              <a:spcAft>
                <a:spcPts val="0"/>
              </a:spcAft>
              <a:buClr>
                <a:schemeClr val="dk1"/>
              </a:buClr>
              <a:buSzPts val="1155"/>
              <a:buChar char="⚪"/>
              <a:defRPr/>
            </a:lvl2pPr>
            <a:lvl3pPr indent="-300037" lvl="2" marL="1371600" algn="l">
              <a:lnSpc>
                <a:spcPct val="90000"/>
              </a:lnSpc>
              <a:spcBef>
                <a:spcPts val="500"/>
              </a:spcBef>
              <a:spcAft>
                <a:spcPts val="0"/>
              </a:spcAft>
              <a:buClr>
                <a:schemeClr val="dk1"/>
              </a:buClr>
              <a:buSzPts val="1125"/>
              <a:buChar char="⯍"/>
              <a:defRPr/>
            </a:lvl3pPr>
            <a:lvl4pPr indent="-295275" lvl="3" marL="1828800" algn="l">
              <a:lnSpc>
                <a:spcPct val="90000"/>
              </a:lnSpc>
              <a:spcBef>
                <a:spcPts val="500"/>
              </a:spcBef>
              <a:spcAft>
                <a:spcPts val="0"/>
              </a:spcAft>
              <a:buClr>
                <a:schemeClr val="dk1"/>
              </a:buClr>
              <a:buSzPts val="1050"/>
              <a:buChar char="?"/>
              <a:defRPr/>
            </a:lvl4pPr>
            <a:lvl5pPr indent="-323850" lvl="4" marL="2286000" algn="l">
              <a:lnSpc>
                <a:spcPct val="90000"/>
              </a:lnSpc>
              <a:spcBef>
                <a:spcPts val="500"/>
              </a:spcBef>
              <a:spcAft>
                <a:spcPts val="0"/>
              </a:spcAft>
              <a:buClr>
                <a:schemeClr val="dk1"/>
              </a:buClr>
              <a:buSzPts val="1500"/>
              <a:buChar char="•"/>
              <a:defRPr/>
            </a:lvl5pPr>
            <a:lvl6pPr indent="-323850" lvl="5" marL="2743200" algn="l">
              <a:lnSpc>
                <a:spcPct val="90000"/>
              </a:lnSpc>
              <a:spcBef>
                <a:spcPts val="500"/>
              </a:spcBef>
              <a:spcAft>
                <a:spcPts val="0"/>
              </a:spcAft>
              <a:buClr>
                <a:schemeClr val="dk1"/>
              </a:buClr>
              <a:buSzPts val="1500"/>
              <a:buChar char="•"/>
              <a:defRPr/>
            </a:lvl6pPr>
            <a:lvl7pPr indent="-323850" lvl="6" marL="3200400" algn="l">
              <a:lnSpc>
                <a:spcPct val="90000"/>
              </a:lnSpc>
              <a:spcBef>
                <a:spcPts val="500"/>
              </a:spcBef>
              <a:spcAft>
                <a:spcPts val="0"/>
              </a:spcAft>
              <a:buClr>
                <a:schemeClr val="dk1"/>
              </a:buClr>
              <a:buSzPts val="1500"/>
              <a:buChar char="•"/>
              <a:defRPr/>
            </a:lvl7pPr>
            <a:lvl8pPr indent="-323850" lvl="7" marL="3657600" algn="l">
              <a:lnSpc>
                <a:spcPct val="90000"/>
              </a:lnSpc>
              <a:spcBef>
                <a:spcPts val="500"/>
              </a:spcBef>
              <a:spcAft>
                <a:spcPts val="0"/>
              </a:spcAft>
              <a:buClr>
                <a:schemeClr val="dk1"/>
              </a:buClr>
              <a:buSzPts val="1500"/>
              <a:buChar char="•"/>
              <a:defRPr/>
            </a:lvl8pPr>
            <a:lvl9pPr indent="-323850" lvl="8" marL="4114800" algn="l">
              <a:lnSpc>
                <a:spcPct val="90000"/>
              </a:lnSpc>
              <a:spcBef>
                <a:spcPts val="500"/>
              </a:spcBef>
              <a:spcAft>
                <a:spcPts val="0"/>
              </a:spcAft>
              <a:buClr>
                <a:schemeClr val="dk1"/>
              </a:buClr>
              <a:buSzPts val="1500"/>
              <a:buChar char="•"/>
              <a:defRPr/>
            </a:lvl9pPr>
          </a:lstStyle>
          <a:p/>
        </p:txBody>
      </p:sp>
      <p:sp>
        <p:nvSpPr>
          <p:cNvPr id="38" name="Google Shape;38;p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l">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7"/>
          <p:cNvSpPr txBox="1"/>
          <p:nvPr>
            <p:ph type="title"/>
          </p:nvPr>
        </p:nvSpPr>
        <p:spPr>
          <a:xfrm>
            <a:off x="838201" y="365126"/>
            <a:ext cx="10515600" cy="1325563"/>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dk1"/>
              </a:buClr>
              <a:buSzPts val="8798"/>
              <a:buFont typeface="Raleway SemiBold"/>
              <a:buNone/>
              <a:defRPr b="0" i="0" sz="4399" u="none" cap="none" strike="noStrike">
                <a:solidFill>
                  <a:schemeClr val="dk1"/>
                </a:solidFill>
                <a:latin typeface="Raleway SemiBold"/>
                <a:ea typeface="Raleway SemiBold"/>
                <a:cs typeface="Raleway SemiBold"/>
                <a:sym typeface="Raleway SemiBold"/>
              </a:defRPr>
            </a:lvl1pPr>
            <a:lvl2pPr lvl="1">
              <a:spcBef>
                <a:spcPts val="0"/>
              </a:spcBef>
              <a:spcAft>
                <a:spcPts val="0"/>
              </a:spcAft>
              <a:buSzPts val="1400"/>
              <a:buNone/>
              <a:defRPr sz="900"/>
            </a:lvl2pPr>
            <a:lvl3pPr lvl="2">
              <a:spcBef>
                <a:spcPts val="0"/>
              </a:spcBef>
              <a:spcAft>
                <a:spcPts val="0"/>
              </a:spcAft>
              <a:buSzPts val="1400"/>
              <a:buNone/>
              <a:defRPr sz="900"/>
            </a:lvl3pPr>
            <a:lvl4pPr lvl="3">
              <a:spcBef>
                <a:spcPts val="0"/>
              </a:spcBef>
              <a:spcAft>
                <a:spcPts val="0"/>
              </a:spcAft>
              <a:buSzPts val="1400"/>
              <a:buNone/>
              <a:defRPr sz="900"/>
            </a:lvl4pPr>
            <a:lvl5pPr lvl="4">
              <a:spcBef>
                <a:spcPts val="0"/>
              </a:spcBef>
              <a:spcAft>
                <a:spcPts val="0"/>
              </a:spcAft>
              <a:buSzPts val="1400"/>
              <a:buNone/>
              <a:defRPr sz="900"/>
            </a:lvl5pPr>
            <a:lvl6pPr lvl="5">
              <a:spcBef>
                <a:spcPts val="0"/>
              </a:spcBef>
              <a:spcAft>
                <a:spcPts val="0"/>
              </a:spcAft>
              <a:buSzPts val="1400"/>
              <a:buNone/>
              <a:defRPr sz="900"/>
            </a:lvl6pPr>
            <a:lvl7pPr lvl="6">
              <a:spcBef>
                <a:spcPts val="0"/>
              </a:spcBef>
              <a:spcAft>
                <a:spcPts val="0"/>
              </a:spcAft>
              <a:buSzPts val="1400"/>
              <a:buNone/>
              <a:defRPr sz="900"/>
            </a:lvl7pPr>
            <a:lvl8pPr lvl="7">
              <a:spcBef>
                <a:spcPts val="0"/>
              </a:spcBef>
              <a:spcAft>
                <a:spcPts val="0"/>
              </a:spcAft>
              <a:buSzPts val="1400"/>
              <a:buNone/>
              <a:defRPr sz="900"/>
            </a:lvl8pPr>
            <a:lvl9pPr lvl="8">
              <a:spcBef>
                <a:spcPts val="0"/>
              </a:spcBef>
              <a:spcAft>
                <a:spcPts val="0"/>
              </a:spcAft>
              <a:buSzPts val="1400"/>
              <a:buNone/>
              <a:defRPr sz="900"/>
            </a:lvl9pPr>
          </a:lstStyle>
          <a:p/>
        </p:txBody>
      </p:sp>
      <p:sp>
        <p:nvSpPr>
          <p:cNvPr id="41" name="Google Shape;41;p7"/>
          <p:cNvSpPr txBox="1"/>
          <p:nvPr>
            <p:ph idx="1" type="body"/>
          </p:nvPr>
        </p:nvSpPr>
        <p:spPr>
          <a:xfrm>
            <a:off x="838201" y="1825625"/>
            <a:ext cx="10515600" cy="4351338"/>
          </a:xfrm>
          <a:prstGeom prst="rect">
            <a:avLst/>
          </a:prstGeom>
          <a:noFill/>
          <a:ln>
            <a:noFill/>
          </a:ln>
        </p:spPr>
        <p:txBody>
          <a:bodyPr anchorCtr="0" anchor="t" bIns="45700" lIns="91425" spcFirstLastPara="1" rIns="91425" wrap="square" tIns="45700">
            <a:noAutofit/>
          </a:bodyPr>
          <a:lstStyle>
            <a:lvl1pPr indent="-584136" lvl="0" marL="457200" marR="0" algn="l">
              <a:lnSpc>
                <a:spcPct val="90000"/>
              </a:lnSpc>
              <a:spcBef>
                <a:spcPts val="1000"/>
              </a:spcBef>
              <a:spcAft>
                <a:spcPts val="0"/>
              </a:spcAft>
              <a:buClr>
                <a:schemeClr val="dk1"/>
              </a:buClr>
              <a:buSzPts val="5599"/>
              <a:buFont typeface="Arial"/>
              <a:buChar char="•"/>
              <a:defRPr b="0" i="0" sz="2800" u="none" cap="none" strike="noStrike">
                <a:solidFill>
                  <a:schemeClr val="dk1"/>
                </a:solidFill>
                <a:latin typeface="Raleway Medium"/>
                <a:ea typeface="Raleway Medium"/>
                <a:cs typeface="Raleway Medium"/>
                <a:sym typeface="Raleway Medium"/>
              </a:defRPr>
            </a:lvl1pPr>
            <a:lvl2pPr indent="-533336" lvl="1" marL="914400" marR="0" algn="l">
              <a:lnSpc>
                <a:spcPct val="90000"/>
              </a:lnSpc>
              <a:spcBef>
                <a:spcPts val="500"/>
              </a:spcBef>
              <a:spcAft>
                <a:spcPts val="0"/>
              </a:spcAft>
              <a:buClr>
                <a:schemeClr val="dk1"/>
              </a:buClr>
              <a:buSzPts val="4799"/>
              <a:buFont typeface="Arial"/>
              <a:buChar char="•"/>
              <a:defRPr b="0" i="0" sz="2400" u="none" cap="none" strike="noStrike">
                <a:solidFill>
                  <a:schemeClr val="dk1"/>
                </a:solidFill>
                <a:latin typeface="Raleway Medium"/>
                <a:ea typeface="Raleway Medium"/>
                <a:cs typeface="Raleway Medium"/>
                <a:sym typeface="Raleway Medium"/>
              </a:defRPr>
            </a:lvl2pPr>
            <a:lvl3pPr indent="-482536" lvl="2" marL="1371600" marR="0" algn="l">
              <a:lnSpc>
                <a:spcPct val="90000"/>
              </a:lnSpc>
              <a:spcBef>
                <a:spcPts val="500"/>
              </a:spcBef>
              <a:spcAft>
                <a:spcPts val="0"/>
              </a:spcAft>
              <a:buClr>
                <a:schemeClr val="dk1"/>
              </a:buClr>
              <a:buSzPts val="3999"/>
              <a:buFont typeface="Arial"/>
              <a:buChar char="•"/>
              <a:defRPr b="0" i="0" sz="2000" u="none" cap="none" strike="noStrike">
                <a:solidFill>
                  <a:schemeClr val="dk1"/>
                </a:solidFill>
                <a:latin typeface="Raleway Medium"/>
                <a:ea typeface="Raleway Medium"/>
                <a:cs typeface="Raleway Medium"/>
                <a:sym typeface="Raleway Medium"/>
              </a:defRPr>
            </a:lvl3pPr>
            <a:lvl4pPr indent="-457136" lvl="3" marL="1828800" marR="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4pPr>
            <a:lvl5pPr indent="-457136" lvl="4" marL="2286000" marR="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5pPr>
            <a:lvl6pPr indent="-457136" lvl="5" marL="2743200" marR="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6pPr>
            <a:lvl7pPr indent="-457136" lvl="6" marL="3200400" marR="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7pPr>
            <a:lvl8pPr indent="-457136" lvl="7" marL="3657600" marR="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8pPr>
            <a:lvl9pPr indent="-457136" lvl="8" marL="4114800" marR="0" algn="l">
              <a:lnSpc>
                <a:spcPct val="90000"/>
              </a:lnSpc>
              <a:spcBef>
                <a:spcPts val="500"/>
              </a:spcBef>
              <a:spcAft>
                <a:spcPts val="0"/>
              </a:spcAft>
              <a:buClr>
                <a:schemeClr val="dk1"/>
              </a:buClr>
              <a:buSzPts val="3599"/>
              <a:buFont typeface="Arial"/>
              <a:buChar char="•"/>
              <a:defRPr b="0" i="0" sz="1800" u="none" cap="none" strike="noStrike">
                <a:solidFill>
                  <a:schemeClr val="dk1"/>
                </a:solidFill>
                <a:latin typeface="Raleway Medium"/>
                <a:ea typeface="Raleway Medium"/>
                <a:cs typeface="Raleway Medium"/>
                <a:sym typeface="Raleway Medium"/>
              </a:defRPr>
            </a:lvl9pPr>
          </a:lstStyle>
          <a:p/>
        </p:txBody>
      </p:sp>
      <p:sp>
        <p:nvSpPr>
          <p:cNvPr id="42" name="Google Shape;42;p7"/>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Clr>
                <a:schemeClr val="dk1"/>
              </a:buClr>
              <a:buSzPts val="1400"/>
              <a:buFont typeface="Raleway Medium"/>
              <a:buNone/>
              <a:defRPr sz="900">
                <a:solidFill>
                  <a:schemeClr val="dk1"/>
                </a:solidFill>
                <a:latin typeface="Raleway Medium"/>
                <a:ea typeface="Raleway Medium"/>
                <a:cs typeface="Raleway Medium"/>
                <a:sym typeface="Raleway Medium"/>
              </a:defRPr>
            </a:lvl1pPr>
            <a:lvl2pPr lvl="1"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2pPr>
            <a:lvl3pPr lvl="2"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3pPr>
            <a:lvl4pPr lvl="3"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4pPr>
            <a:lvl5pPr lvl="4"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5pPr>
            <a:lvl6pPr lvl="5"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6pPr>
            <a:lvl7pPr lvl="6"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7pPr>
            <a:lvl8pPr lvl="7"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8pPr>
            <a:lvl9pPr lvl="8"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9pPr>
          </a:lstStyle>
          <a:p/>
        </p:txBody>
      </p:sp>
      <p:sp>
        <p:nvSpPr>
          <p:cNvPr id="43" name="Google Shape;43;p7"/>
          <p:cNvSpPr txBox="1"/>
          <p:nvPr>
            <p:ph idx="11" type="ftr"/>
          </p:nvPr>
        </p:nvSpPr>
        <p:spPr>
          <a:xfrm>
            <a:off x="151388" y="6356351"/>
            <a:ext cx="4114800" cy="365125"/>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Clr>
                <a:schemeClr val="dk1"/>
              </a:buClr>
              <a:buSzPts val="1400"/>
              <a:buFont typeface="Raleway Medium"/>
              <a:buNone/>
              <a:defRPr sz="900">
                <a:solidFill>
                  <a:schemeClr val="dk1"/>
                </a:solidFill>
                <a:latin typeface="Raleway Medium"/>
                <a:ea typeface="Raleway Medium"/>
                <a:cs typeface="Raleway Medium"/>
                <a:sym typeface="Raleway Medium"/>
              </a:defRPr>
            </a:lvl1pPr>
            <a:lvl2pPr lvl="1"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2pPr>
            <a:lvl3pPr lvl="2"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3pPr>
            <a:lvl4pPr lvl="3"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4pPr>
            <a:lvl5pPr lvl="4"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5pPr>
            <a:lvl6pPr lvl="5"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6pPr>
            <a:lvl7pPr lvl="6"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7pPr>
            <a:lvl8pPr lvl="7"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8pPr>
            <a:lvl9pPr lvl="8" marR="0" algn="l">
              <a:spcBef>
                <a:spcPts val="0"/>
              </a:spcBef>
              <a:spcAft>
                <a:spcPts val="0"/>
              </a:spcAft>
              <a:buClr>
                <a:schemeClr val="dk1"/>
              </a:buClr>
              <a:buSzPts val="1400"/>
              <a:buFont typeface="Raleway Medium"/>
              <a:buNone/>
              <a:defRPr b="0" i="0" sz="900" u="none" cap="none" strike="noStrike">
                <a:solidFill>
                  <a:schemeClr val="dk1"/>
                </a:solidFill>
                <a:latin typeface="Raleway Medium"/>
                <a:ea typeface="Raleway Medium"/>
                <a:cs typeface="Raleway Medium"/>
                <a:sym typeface="Raleway Medium"/>
              </a:defRPr>
            </a:lvl9pPr>
          </a:lstStyle>
          <a:p/>
        </p:txBody>
      </p:sp>
      <p:sp>
        <p:nvSpPr>
          <p:cNvPr id="44" name="Google Shape;44;p7"/>
          <p:cNvSpPr/>
          <p:nvPr>
            <p:ph idx="12" type="sldNum"/>
          </p:nvPr>
        </p:nvSpPr>
        <p:spPr>
          <a:xfrm>
            <a:off x="-231349" y="255588"/>
            <a:ext cx="838200" cy="365125"/>
          </a:xfrm>
          <a:prstGeom prst="roundRect">
            <a:avLst>
              <a:gd fmla="val 10797" name="adj"/>
            </a:avLst>
          </a:prstGeom>
          <a:gradFill>
            <a:gsLst>
              <a:gs pos="0">
                <a:schemeClr val="accent4"/>
              </a:gs>
              <a:gs pos="100000">
                <a:schemeClr val="accent5"/>
              </a:gs>
            </a:gsLst>
            <a:lin ang="10800000" scaled="0"/>
          </a:gradFill>
          <a:ln>
            <a:noFill/>
          </a:ln>
        </p:spPr>
        <p:txBody>
          <a:bodyPr anchorCtr="0" anchor="ctr" bIns="45700" lIns="91425" spcFirstLastPara="1" rIns="91425" wrap="square" tIns="45700">
            <a:noAutofit/>
          </a:bodyPr>
          <a:lstStyle>
            <a:lvl1pPr indent="0" lvl="0" marL="0" algn="r">
              <a:spcBef>
                <a:spcPts val="0"/>
              </a:spcBef>
              <a:buClr>
                <a:srgbClr val="888888"/>
              </a:buClr>
              <a:buSzPts val="1200"/>
              <a:buFont typeface="Calibri"/>
              <a:buNone/>
              <a:defRPr sz="1200">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sz="1200">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sz="1200">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sz="1200">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sz="1200">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sz="1200">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sz="1200">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sz="1200">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sp>
        <p:nvSpPr>
          <p:cNvPr id="55" name="Google Shape;55;p9"/>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oppi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831851" y="4589465"/>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7" name="Google Shape;57;p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oppi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3" name="Google Shape;63;p1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1"/>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venir"/>
                <a:ea typeface="Avenir"/>
                <a:cs typeface="Avenir"/>
                <a:sym typeface="Avenir"/>
              </a:defRPr>
            </a:lvl1pPr>
            <a:lvl2pPr indent="-381000" lvl="1" marL="914400" algn="l">
              <a:lnSpc>
                <a:spcPct val="90000"/>
              </a:lnSpc>
              <a:spcBef>
                <a:spcPts val="500"/>
              </a:spcBef>
              <a:spcAft>
                <a:spcPts val="0"/>
              </a:spcAft>
              <a:buClr>
                <a:schemeClr val="dk1"/>
              </a:buClr>
              <a:buSzPts val="2400"/>
              <a:buChar char="•"/>
              <a:defRPr>
                <a:latin typeface="Avenir"/>
                <a:ea typeface="Avenir"/>
                <a:cs typeface="Avenir"/>
                <a:sym typeface="Avenir"/>
              </a:defRPr>
            </a:lvl2pPr>
            <a:lvl3pPr indent="-355600" lvl="2" marL="1371600" algn="l">
              <a:lnSpc>
                <a:spcPct val="90000"/>
              </a:lnSpc>
              <a:spcBef>
                <a:spcPts val="500"/>
              </a:spcBef>
              <a:spcAft>
                <a:spcPts val="0"/>
              </a:spcAft>
              <a:buClr>
                <a:schemeClr val="dk1"/>
              </a:buClr>
              <a:buSzPts val="2000"/>
              <a:buChar char="•"/>
              <a:defRPr>
                <a:latin typeface="Avenir"/>
                <a:ea typeface="Avenir"/>
                <a:cs typeface="Avenir"/>
                <a:sym typeface="Avenir"/>
              </a:defRPr>
            </a:lvl3pPr>
            <a:lvl4pPr indent="-342900" lvl="3" marL="1828800" algn="l">
              <a:lnSpc>
                <a:spcPct val="90000"/>
              </a:lnSpc>
              <a:spcBef>
                <a:spcPts val="500"/>
              </a:spcBef>
              <a:spcAft>
                <a:spcPts val="0"/>
              </a:spcAft>
              <a:buClr>
                <a:schemeClr val="dk1"/>
              </a:buClr>
              <a:buSzPts val="1800"/>
              <a:buChar char="•"/>
              <a:defRPr>
                <a:latin typeface="Avenir"/>
                <a:ea typeface="Avenir"/>
                <a:cs typeface="Avenir"/>
                <a:sym typeface="Avenir"/>
              </a:defRPr>
            </a:lvl4pPr>
            <a:lvl5pPr indent="-342900" lvl="4" marL="2286000" algn="l">
              <a:lnSpc>
                <a:spcPct val="90000"/>
              </a:lnSpc>
              <a:spcBef>
                <a:spcPts val="500"/>
              </a:spcBef>
              <a:spcAft>
                <a:spcPts val="0"/>
              </a:spcAft>
              <a:buClr>
                <a:schemeClr val="dk1"/>
              </a:buClr>
              <a:buSzPts val="1800"/>
              <a:buChar char="•"/>
              <a:defRPr>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 Type="http://schemas.openxmlformats.org/officeDocument/2006/relationships/image" Target="../media/image2.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1.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 name="Shape 45"/>
        <p:cNvGrpSpPr/>
        <p:nvPr/>
      </p:nvGrpSpPr>
      <p:grpSpPr>
        <a:xfrm>
          <a:off x="0" y="0"/>
          <a:ext cx="0" cy="0"/>
          <a:chOff x="0" y="0"/>
          <a:chExt cx="0" cy="0"/>
        </a:xfrm>
      </p:grpSpPr>
      <p:sp>
        <p:nvSpPr>
          <p:cNvPr id="46" name="Google Shape;46;p8"/>
          <p:cNvSpPr/>
          <p:nvPr/>
        </p:nvSpPr>
        <p:spPr>
          <a:xfrm>
            <a:off x="0" y="6096000"/>
            <a:ext cx="12192000" cy="7718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 name="Google Shape;47;p8"/>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oppins"/>
              <a:buNone/>
              <a:defRPr b="0" i="0" sz="4400" u="none" cap="none" strike="noStrike">
                <a:solidFill>
                  <a:schemeClr val="dk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8"/>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8"/>
          <p:cNvSpPr/>
          <p:nvPr/>
        </p:nvSpPr>
        <p:spPr>
          <a:xfrm>
            <a:off x="0" y="6140361"/>
            <a:ext cx="12192000" cy="705028"/>
          </a:xfrm>
          <a:prstGeom prst="rect">
            <a:avLst/>
          </a:prstGeom>
          <a:solidFill>
            <a:srgbClr val="B611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 name="Google Shape;53;p8"/>
          <p:cNvPicPr preferRelativeResize="0"/>
          <p:nvPr/>
        </p:nvPicPr>
        <p:blipFill rotWithShape="1">
          <a:blip r:embed="rId1">
            <a:alphaModFix/>
          </a:blip>
          <a:srcRect b="0" l="0" r="0" t="0"/>
          <a:stretch/>
        </p:blipFill>
        <p:spPr>
          <a:xfrm>
            <a:off x="9890762" y="6165912"/>
            <a:ext cx="1935479" cy="61806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9" name="Google Shape;129;p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2" name="Google Shape;132;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kaggle.com/code/yalavarthirahul/dataset-trails/edit/run/136133728" TargetMode="External"/><Relationship Id="rId4" Type="http://schemas.openxmlformats.org/officeDocument/2006/relationships/image" Target="../media/image6.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kaggle.com/code/yalavarthirahul/dataset-trails/edit/run/136133728"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kaggle.com/code/yalavarthirahul/dataset-trails/edit/run/13613372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epa.gov/climate-indicators/climate-change-indicators-sea-surface-temperatu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p:nvPr/>
        </p:nvSpPr>
        <p:spPr>
          <a:xfrm>
            <a:off x="0" y="0"/>
            <a:ext cx="12192000" cy="7213600"/>
          </a:xfrm>
          <a:prstGeom prst="rect">
            <a:avLst/>
          </a:prstGeom>
          <a:solidFill>
            <a:srgbClr val="B811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28"/>
          <p:cNvSpPr txBox="1"/>
          <p:nvPr/>
        </p:nvSpPr>
        <p:spPr>
          <a:xfrm>
            <a:off x="1573450" y="2004025"/>
            <a:ext cx="9023700" cy="628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latin typeface="Georgia"/>
                <a:ea typeface="Georgia"/>
                <a:cs typeface="Georgia"/>
                <a:sym typeface="Georgia"/>
              </a:rPr>
              <a:t>Anomaly Prediction in Sea Surface Temperature using Time Series Models</a:t>
            </a:r>
            <a:endParaRPr b="1" sz="4000">
              <a:solidFill>
                <a:schemeClr val="lt1"/>
              </a:solidFill>
              <a:latin typeface="Georgia"/>
              <a:ea typeface="Georgia"/>
              <a:cs typeface="Georgia"/>
              <a:sym typeface="Georgia"/>
            </a:endParaRPr>
          </a:p>
          <a:p>
            <a:pPr indent="0" lvl="0" marL="0" marR="0" rtl="0" algn="ctr">
              <a:spcBef>
                <a:spcPts val="0"/>
              </a:spcBef>
              <a:spcAft>
                <a:spcPts val="0"/>
              </a:spcAft>
              <a:buNone/>
            </a:pPr>
            <a:r>
              <a:t/>
            </a:r>
            <a:endParaRPr sz="4000">
              <a:solidFill>
                <a:schemeClr val="lt1"/>
              </a:solidFill>
              <a:latin typeface="Georgia"/>
              <a:ea typeface="Georgia"/>
              <a:cs typeface="Georgia"/>
              <a:sym typeface="Georgia"/>
            </a:endParaRPr>
          </a:p>
          <a:p>
            <a:pPr indent="0" lvl="0" marL="0" marR="0" rtl="0" algn="ctr">
              <a:spcBef>
                <a:spcPts val="0"/>
              </a:spcBef>
              <a:spcAft>
                <a:spcPts val="0"/>
              </a:spcAft>
              <a:buNone/>
            </a:pPr>
            <a:r>
              <a:rPr b="0" i="0" lang="en-US" sz="2400" u="none" cap="none" strike="noStrike">
                <a:solidFill>
                  <a:schemeClr val="lt1"/>
                </a:solidFill>
                <a:latin typeface="Georgia"/>
                <a:ea typeface="Georgia"/>
                <a:cs typeface="Georgia"/>
                <a:sym typeface="Georgia"/>
              </a:rPr>
              <a:t>Team Number: 9</a:t>
            </a:r>
            <a:endParaRPr b="0" i="0" sz="1000" u="none" cap="none" strike="noStrike">
              <a:solidFill>
                <a:schemeClr val="lt1"/>
              </a:solidFill>
              <a:latin typeface="Georgia"/>
              <a:ea typeface="Georgia"/>
              <a:cs typeface="Georgia"/>
              <a:sym typeface="Georgia"/>
            </a:endParaRPr>
          </a:p>
          <a:p>
            <a:pPr indent="0" lvl="0" marL="0" marR="0" rtl="0" algn="l">
              <a:spcBef>
                <a:spcPts val="0"/>
              </a:spcBef>
              <a:spcAft>
                <a:spcPts val="0"/>
              </a:spcAft>
              <a:buNone/>
            </a:pPr>
            <a:r>
              <a:t/>
            </a:r>
            <a:endParaRPr sz="2400">
              <a:solidFill>
                <a:schemeClr val="lt1"/>
              </a:solidFill>
              <a:latin typeface="Georgia"/>
              <a:ea typeface="Georgia"/>
              <a:cs typeface="Georgia"/>
              <a:sym typeface="Georgia"/>
            </a:endParaRPr>
          </a:p>
          <a:p>
            <a:pPr indent="0" lvl="0" marL="0" marR="0" rtl="0" algn="ctr">
              <a:spcBef>
                <a:spcPts val="0"/>
              </a:spcBef>
              <a:spcAft>
                <a:spcPts val="0"/>
              </a:spcAft>
              <a:buNone/>
            </a:pPr>
            <a:r>
              <a:rPr b="0" i="0" lang="en-US" sz="2400" u="none" cap="none" strike="noStrike">
                <a:solidFill>
                  <a:schemeClr val="lt1"/>
                </a:solidFill>
                <a:latin typeface="Georgia"/>
                <a:ea typeface="Georgia"/>
                <a:cs typeface="Georgia"/>
                <a:sym typeface="Georgia"/>
              </a:rPr>
              <a:t>R</a:t>
            </a:r>
            <a:r>
              <a:rPr lang="en-US" sz="2400">
                <a:solidFill>
                  <a:schemeClr val="lt1"/>
                </a:solidFill>
                <a:latin typeface="Georgia"/>
                <a:ea typeface="Georgia"/>
                <a:cs typeface="Georgia"/>
                <a:sym typeface="Georgia"/>
              </a:rPr>
              <a:t>ahul Yalavarthi - AM.EN.U4AIE20159</a:t>
            </a:r>
            <a:endParaRPr sz="2400">
              <a:solidFill>
                <a:schemeClr val="lt1"/>
              </a:solidFill>
              <a:latin typeface="Georgia"/>
              <a:ea typeface="Georgia"/>
              <a:cs typeface="Georgia"/>
              <a:sym typeface="Georgia"/>
            </a:endParaRPr>
          </a:p>
          <a:p>
            <a:pPr indent="0" lvl="0" marL="0" marR="0" rtl="0" algn="ctr">
              <a:spcBef>
                <a:spcPts val="0"/>
              </a:spcBef>
              <a:spcAft>
                <a:spcPts val="0"/>
              </a:spcAft>
              <a:buNone/>
            </a:pPr>
            <a:r>
              <a:rPr lang="en-US" sz="2400">
                <a:solidFill>
                  <a:schemeClr val="lt1"/>
                </a:solidFill>
                <a:latin typeface="Georgia"/>
                <a:ea typeface="Georgia"/>
                <a:cs typeface="Georgia"/>
                <a:sym typeface="Georgia"/>
              </a:rPr>
              <a:t>Gayathri P - AM.EN.U4AIE20126</a:t>
            </a:r>
            <a:endParaRPr sz="2400">
              <a:solidFill>
                <a:schemeClr val="lt1"/>
              </a:solidFill>
              <a:latin typeface="Georgia"/>
              <a:ea typeface="Georgia"/>
              <a:cs typeface="Georgia"/>
              <a:sym typeface="Georgia"/>
            </a:endParaRPr>
          </a:p>
          <a:p>
            <a:pPr indent="0" lvl="0" marL="0" rtl="0" algn="ctr">
              <a:spcBef>
                <a:spcPts val="0"/>
              </a:spcBef>
              <a:spcAft>
                <a:spcPts val="0"/>
              </a:spcAft>
              <a:buClr>
                <a:schemeClr val="dk1"/>
              </a:buClr>
              <a:buFont typeface="Arial"/>
              <a:buNone/>
            </a:pPr>
            <a:r>
              <a:rPr lang="en-US" sz="2400">
                <a:solidFill>
                  <a:schemeClr val="lt1"/>
                </a:solidFill>
                <a:latin typeface="Georgia"/>
                <a:ea typeface="Georgia"/>
                <a:cs typeface="Georgia"/>
                <a:sym typeface="Georgia"/>
              </a:rPr>
              <a:t>Jayanth S Varma - AM.EN.U4AIE20134</a:t>
            </a:r>
            <a:endParaRPr sz="2400">
              <a:solidFill>
                <a:schemeClr val="lt1"/>
              </a:solidFill>
              <a:latin typeface="Georgia"/>
              <a:ea typeface="Georgia"/>
              <a:cs typeface="Georgia"/>
              <a:sym typeface="Georgia"/>
            </a:endParaRPr>
          </a:p>
          <a:p>
            <a:pPr indent="0" lvl="0" marL="0" marR="0" rtl="0" algn="ctr">
              <a:spcBef>
                <a:spcPts val="0"/>
              </a:spcBef>
              <a:spcAft>
                <a:spcPts val="0"/>
              </a:spcAft>
              <a:buNone/>
            </a:pPr>
            <a:r>
              <a:t/>
            </a:r>
            <a:endParaRPr b="0" i="0" sz="4000" u="none" cap="none" strike="noStrike">
              <a:solidFill>
                <a:schemeClr val="lt1"/>
              </a:solidFill>
              <a:latin typeface="Georgia"/>
              <a:ea typeface="Georgia"/>
              <a:cs typeface="Georgia"/>
              <a:sym typeface="Georgia"/>
            </a:endParaRPr>
          </a:p>
          <a:p>
            <a:pPr indent="0" lvl="0" marL="0" marR="0" rtl="0" algn="ctr">
              <a:spcBef>
                <a:spcPts val="0"/>
              </a:spcBef>
              <a:spcAft>
                <a:spcPts val="0"/>
              </a:spcAft>
              <a:buNone/>
            </a:pPr>
            <a:r>
              <a:t/>
            </a:r>
            <a:endParaRPr b="0" i="0" sz="2400" u="none" cap="none" strike="noStrike">
              <a:solidFill>
                <a:schemeClr val="lt1"/>
              </a:solidFill>
              <a:latin typeface="Georgia"/>
              <a:ea typeface="Georgia"/>
              <a:cs typeface="Georgia"/>
              <a:sym typeface="Georgia"/>
            </a:endParaRPr>
          </a:p>
          <a:p>
            <a:pPr indent="0" lvl="0" marL="0" marR="0" rtl="0" algn="ctr">
              <a:spcBef>
                <a:spcPts val="0"/>
              </a:spcBef>
              <a:spcAft>
                <a:spcPts val="0"/>
              </a:spcAft>
              <a:buNone/>
            </a:pPr>
            <a:r>
              <a:t/>
            </a:r>
            <a:endParaRPr b="0" i="0" sz="40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chemeClr val="lt1"/>
              </a:solidFill>
              <a:latin typeface="Georgia"/>
              <a:ea typeface="Georgia"/>
              <a:cs typeface="Georgia"/>
              <a:sym typeface="Georgia"/>
            </a:endParaRPr>
          </a:p>
        </p:txBody>
      </p:sp>
      <p:pic>
        <p:nvPicPr>
          <p:cNvPr descr="A picture containing person, white&#10;&#10;Description automatically generated" id="169" name="Google Shape;169;p28"/>
          <p:cNvPicPr preferRelativeResize="0"/>
          <p:nvPr/>
        </p:nvPicPr>
        <p:blipFill rotWithShape="1">
          <a:blip r:embed="rId3">
            <a:alphaModFix/>
          </a:blip>
          <a:srcRect b="33810" l="20568" r="17645" t="1833"/>
          <a:stretch/>
        </p:blipFill>
        <p:spPr>
          <a:xfrm>
            <a:off x="5050621" y="453326"/>
            <a:ext cx="1614600" cy="1494300"/>
          </a:xfrm>
          <a:prstGeom prst="ellipse">
            <a:avLst/>
          </a:prstGeom>
          <a:noFill/>
          <a:ln cap="flat" cmpd="sng" w="28575">
            <a:solidFill>
              <a:srgbClr val="FFFFFF"/>
            </a:solidFill>
            <a:prstDash val="solid"/>
            <a:round/>
            <a:headEnd len="sm" w="sm" type="none"/>
            <a:tailEnd len="sm" w="sm" type="none"/>
          </a:ln>
        </p:spPr>
      </p:pic>
      <p:sp>
        <p:nvSpPr>
          <p:cNvPr id="170" name="Google Shape;170;p28"/>
          <p:cNvSpPr txBox="1"/>
          <p:nvPr/>
        </p:nvSpPr>
        <p:spPr>
          <a:xfrm>
            <a:off x="293724" y="6731168"/>
            <a:ext cx="119373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200" u="none" cap="none" strike="noStrike">
                <a:solidFill>
                  <a:schemeClr val="lt1"/>
                </a:solidFill>
                <a:latin typeface="Calibri"/>
                <a:ea typeface="Calibri"/>
                <a:cs typeface="Calibri"/>
                <a:sym typeface="Calibri"/>
              </a:rPr>
              <a:t>Amrita School of Computing | Amrita Vishwa Vidyapeetham | Amritapuri     </a:t>
            </a:r>
            <a:endParaRPr sz="1100"/>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571499" y="348661"/>
            <a:ext cx="10515600" cy="42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Algorithms </a:t>
            </a:r>
            <a:endParaRPr/>
          </a:p>
        </p:txBody>
      </p:sp>
      <p:pic>
        <p:nvPicPr>
          <p:cNvPr id="227" name="Google Shape;227;p37"/>
          <p:cNvPicPr preferRelativeResize="0"/>
          <p:nvPr/>
        </p:nvPicPr>
        <p:blipFill>
          <a:blip r:embed="rId3">
            <a:alphaModFix/>
          </a:blip>
          <a:stretch>
            <a:fillRect/>
          </a:stretch>
        </p:blipFill>
        <p:spPr>
          <a:xfrm>
            <a:off x="498425" y="1017225"/>
            <a:ext cx="5597575" cy="4960057"/>
          </a:xfrm>
          <a:prstGeom prst="rect">
            <a:avLst/>
          </a:prstGeom>
          <a:noFill/>
          <a:ln>
            <a:noFill/>
          </a:ln>
        </p:spPr>
      </p:pic>
      <p:pic>
        <p:nvPicPr>
          <p:cNvPr id="228" name="Google Shape;228;p37"/>
          <p:cNvPicPr preferRelativeResize="0"/>
          <p:nvPr/>
        </p:nvPicPr>
        <p:blipFill>
          <a:blip r:embed="rId4">
            <a:alphaModFix/>
          </a:blip>
          <a:stretch>
            <a:fillRect/>
          </a:stretch>
        </p:blipFill>
        <p:spPr>
          <a:xfrm>
            <a:off x="6227800" y="1643386"/>
            <a:ext cx="5562600" cy="388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571499" y="348661"/>
            <a:ext cx="10515600" cy="421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Algorithms</a:t>
            </a:r>
            <a:endParaRPr/>
          </a:p>
        </p:txBody>
      </p:sp>
      <p:pic>
        <p:nvPicPr>
          <p:cNvPr id="235" name="Google Shape;235;p38"/>
          <p:cNvPicPr preferRelativeResize="0"/>
          <p:nvPr/>
        </p:nvPicPr>
        <p:blipFill>
          <a:blip r:embed="rId3">
            <a:alphaModFix/>
          </a:blip>
          <a:stretch>
            <a:fillRect/>
          </a:stretch>
        </p:blipFill>
        <p:spPr>
          <a:xfrm>
            <a:off x="5682050" y="904001"/>
            <a:ext cx="5890374" cy="4933600"/>
          </a:xfrm>
          <a:prstGeom prst="rect">
            <a:avLst/>
          </a:prstGeom>
          <a:noFill/>
          <a:ln>
            <a:noFill/>
          </a:ln>
        </p:spPr>
      </p:pic>
      <p:pic>
        <p:nvPicPr>
          <p:cNvPr id="236" name="Google Shape;236;p38"/>
          <p:cNvPicPr preferRelativeResize="0"/>
          <p:nvPr/>
        </p:nvPicPr>
        <p:blipFill>
          <a:blip r:embed="rId4">
            <a:alphaModFix/>
          </a:blip>
          <a:stretch>
            <a:fillRect/>
          </a:stretch>
        </p:blipFill>
        <p:spPr>
          <a:xfrm>
            <a:off x="167124" y="1335023"/>
            <a:ext cx="5473727" cy="41879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idx="1" type="body"/>
          </p:nvPr>
        </p:nvSpPr>
        <p:spPr>
          <a:xfrm>
            <a:off x="728550" y="941853"/>
            <a:ext cx="10515600" cy="483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sz="1500"/>
              <a:t>The work can be found </a:t>
            </a:r>
            <a:r>
              <a:rPr lang="en-US" sz="1500" u="sng">
                <a:solidFill>
                  <a:schemeClr val="hlink"/>
                </a:solidFill>
                <a:hlinkClick r:id="rId3"/>
              </a:rPr>
              <a:t>here</a:t>
            </a:r>
            <a:r>
              <a:rPr lang="en-US" sz="1500"/>
              <a:t> .</a:t>
            </a:r>
            <a:endParaRPr sz="1500"/>
          </a:p>
          <a:p>
            <a:pPr indent="0" lvl="0" marL="0" rtl="0" algn="l">
              <a:lnSpc>
                <a:spcPct val="90000"/>
              </a:lnSpc>
              <a:spcBef>
                <a:spcPts val="1000"/>
              </a:spcBef>
              <a:spcAft>
                <a:spcPts val="0"/>
              </a:spcAft>
              <a:buNone/>
            </a:pPr>
            <a:r>
              <a:t/>
            </a:r>
            <a:endParaRPr sz="1500"/>
          </a:p>
        </p:txBody>
      </p:sp>
      <p:sp>
        <p:nvSpPr>
          <p:cNvPr id="242" name="Google Shape;242;p39"/>
          <p:cNvSpPr txBox="1"/>
          <p:nvPr>
            <p:ph type="title"/>
          </p:nvPr>
        </p:nvSpPr>
        <p:spPr>
          <a:xfrm>
            <a:off x="624799" y="347786"/>
            <a:ext cx="10515600" cy="42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Result Analysis - ARIMA</a:t>
            </a:r>
            <a:endParaRPr/>
          </a:p>
        </p:txBody>
      </p:sp>
      <p:pic>
        <p:nvPicPr>
          <p:cNvPr id="243" name="Google Shape;243;p39"/>
          <p:cNvPicPr preferRelativeResize="0"/>
          <p:nvPr/>
        </p:nvPicPr>
        <p:blipFill rotWithShape="1">
          <a:blip r:embed="rId4">
            <a:alphaModFix/>
          </a:blip>
          <a:srcRect b="2283" l="0" r="970" t="30961"/>
          <a:stretch/>
        </p:blipFill>
        <p:spPr>
          <a:xfrm>
            <a:off x="200050" y="1640300"/>
            <a:ext cx="6846649" cy="2015250"/>
          </a:xfrm>
          <a:prstGeom prst="rect">
            <a:avLst/>
          </a:prstGeom>
          <a:noFill/>
          <a:ln>
            <a:noFill/>
          </a:ln>
        </p:spPr>
      </p:pic>
      <p:pic>
        <p:nvPicPr>
          <p:cNvPr id="244" name="Google Shape;244;p39"/>
          <p:cNvPicPr preferRelativeResize="0"/>
          <p:nvPr/>
        </p:nvPicPr>
        <p:blipFill>
          <a:blip r:embed="rId5">
            <a:alphaModFix/>
          </a:blip>
          <a:stretch>
            <a:fillRect/>
          </a:stretch>
        </p:blipFill>
        <p:spPr>
          <a:xfrm>
            <a:off x="4930350" y="3870411"/>
            <a:ext cx="6846651" cy="2129614"/>
          </a:xfrm>
          <a:prstGeom prst="rect">
            <a:avLst/>
          </a:prstGeom>
          <a:noFill/>
          <a:ln>
            <a:noFill/>
          </a:ln>
        </p:spPr>
      </p:pic>
      <p:sp>
        <p:nvSpPr>
          <p:cNvPr id="245" name="Google Shape;245;p39"/>
          <p:cNvSpPr txBox="1"/>
          <p:nvPr/>
        </p:nvSpPr>
        <p:spPr>
          <a:xfrm>
            <a:off x="7341975" y="1863800"/>
            <a:ext cx="4273500" cy="16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Arima model was significantly improved and </a:t>
            </a:r>
            <a:r>
              <a:rPr lang="en-US">
                <a:latin typeface="Calibri"/>
                <a:ea typeface="Calibri"/>
                <a:cs typeface="Calibri"/>
                <a:sym typeface="Calibri"/>
              </a:rPr>
              <a:t>provided us with very less mse of 0.07 and rmse of 0.28</a:t>
            </a:r>
            <a:endParaRPr>
              <a:latin typeface="Calibri"/>
              <a:ea typeface="Calibri"/>
              <a:cs typeface="Calibri"/>
              <a:sym typeface="Calibri"/>
            </a:endParaRPr>
          </a:p>
        </p:txBody>
      </p:sp>
      <p:sp>
        <p:nvSpPr>
          <p:cNvPr id="246" name="Google Shape;246;p39"/>
          <p:cNvSpPr txBox="1"/>
          <p:nvPr/>
        </p:nvSpPr>
        <p:spPr>
          <a:xfrm>
            <a:off x="607550" y="4077725"/>
            <a:ext cx="4129200" cy="17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Although this looks like a good model, the errors are low but still Arima alone is not able to reach all the peak anomalies within the time series, so we had to try other models too.</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idx="1" type="body"/>
          </p:nvPr>
        </p:nvSpPr>
        <p:spPr>
          <a:xfrm>
            <a:off x="728550" y="941853"/>
            <a:ext cx="10515600" cy="483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sz="1500"/>
              <a:t>The work can be found </a:t>
            </a:r>
            <a:r>
              <a:rPr lang="en-US" sz="1500" u="sng">
                <a:solidFill>
                  <a:schemeClr val="hlink"/>
                </a:solidFill>
                <a:hlinkClick r:id="rId3"/>
              </a:rPr>
              <a:t>here</a:t>
            </a:r>
            <a:r>
              <a:rPr lang="en-US" sz="1500"/>
              <a:t> .</a:t>
            </a:r>
            <a:endParaRPr sz="1500"/>
          </a:p>
          <a:p>
            <a:pPr indent="0" lvl="0" marL="0" rtl="0" algn="l">
              <a:lnSpc>
                <a:spcPct val="90000"/>
              </a:lnSpc>
              <a:spcBef>
                <a:spcPts val="1000"/>
              </a:spcBef>
              <a:spcAft>
                <a:spcPts val="0"/>
              </a:spcAft>
              <a:buNone/>
            </a:pPr>
            <a:r>
              <a:t/>
            </a:r>
            <a:endParaRPr sz="1500"/>
          </a:p>
        </p:txBody>
      </p:sp>
      <p:sp>
        <p:nvSpPr>
          <p:cNvPr id="252" name="Google Shape;252;p40"/>
          <p:cNvSpPr txBox="1"/>
          <p:nvPr>
            <p:ph type="title"/>
          </p:nvPr>
        </p:nvSpPr>
        <p:spPr>
          <a:xfrm>
            <a:off x="624799" y="347786"/>
            <a:ext cx="10515600" cy="42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Result Analysis - SARIMA</a:t>
            </a:r>
            <a:endParaRPr/>
          </a:p>
        </p:txBody>
      </p:sp>
      <p:pic>
        <p:nvPicPr>
          <p:cNvPr id="253" name="Google Shape;253;p40"/>
          <p:cNvPicPr preferRelativeResize="0"/>
          <p:nvPr/>
        </p:nvPicPr>
        <p:blipFill>
          <a:blip r:embed="rId4">
            <a:alphaModFix/>
          </a:blip>
          <a:stretch>
            <a:fillRect/>
          </a:stretch>
        </p:blipFill>
        <p:spPr>
          <a:xfrm>
            <a:off x="152400" y="1168378"/>
            <a:ext cx="11887201" cy="3785112"/>
          </a:xfrm>
          <a:prstGeom prst="rect">
            <a:avLst/>
          </a:prstGeom>
          <a:noFill/>
          <a:ln>
            <a:noFill/>
          </a:ln>
        </p:spPr>
      </p:pic>
      <p:sp>
        <p:nvSpPr>
          <p:cNvPr id="254" name="Google Shape;254;p40"/>
          <p:cNvSpPr txBox="1"/>
          <p:nvPr/>
        </p:nvSpPr>
        <p:spPr>
          <a:xfrm>
            <a:off x="473675" y="5004475"/>
            <a:ext cx="11347500" cy="9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Sarima model performed better than Arima, although the mse and rmse are very close to each other, this model managed to reach all the way till the peaks thus giving us a better chance at finding anomaly points.</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624799" y="347786"/>
            <a:ext cx="10515600" cy="42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Result Analysis - LSTM</a:t>
            </a:r>
            <a:endParaRPr/>
          </a:p>
        </p:txBody>
      </p:sp>
      <p:pic>
        <p:nvPicPr>
          <p:cNvPr id="260" name="Google Shape;260;p41"/>
          <p:cNvPicPr preferRelativeResize="0"/>
          <p:nvPr/>
        </p:nvPicPr>
        <p:blipFill rotWithShape="1">
          <a:blip r:embed="rId3">
            <a:alphaModFix/>
          </a:blip>
          <a:srcRect b="1975" l="0" r="0" t="6163"/>
          <a:stretch/>
        </p:blipFill>
        <p:spPr>
          <a:xfrm>
            <a:off x="501225" y="1046663"/>
            <a:ext cx="5646250" cy="2563850"/>
          </a:xfrm>
          <a:prstGeom prst="rect">
            <a:avLst/>
          </a:prstGeom>
          <a:noFill/>
          <a:ln>
            <a:noFill/>
          </a:ln>
        </p:spPr>
      </p:pic>
      <p:pic>
        <p:nvPicPr>
          <p:cNvPr id="261" name="Google Shape;261;p41"/>
          <p:cNvPicPr preferRelativeResize="0"/>
          <p:nvPr/>
        </p:nvPicPr>
        <p:blipFill>
          <a:blip r:embed="rId4">
            <a:alphaModFix/>
          </a:blip>
          <a:stretch>
            <a:fillRect/>
          </a:stretch>
        </p:blipFill>
        <p:spPr>
          <a:xfrm>
            <a:off x="6433725" y="661403"/>
            <a:ext cx="5366200" cy="3068297"/>
          </a:xfrm>
          <a:prstGeom prst="rect">
            <a:avLst/>
          </a:prstGeom>
          <a:noFill/>
          <a:ln>
            <a:noFill/>
          </a:ln>
        </p:spPr>
      </p:pic>
      <p:pic>
        <p:nvPicPr>
          <p:cNvPr id="262" name="Google Shape;262;p41"/>
          <p:cNvPicPr preferRelativeResize="0"/>
          <p:nvPr/>
        </p:nvPicPr>
        <p:blipFill>
          <a:blip r:embed="rId5">
            <a:alphaModFix/>
          </a:blip>
          <a:stretch>
            <a:fillRect/>
          </a:stretch>
        </p:blipFill>
        <p:spPr>
          <a:xfrm>
            <a:off x="3609788" y="3729700"/>
            <a:ext cx="4972431" cy="282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idx="1" type="body"/>
          </p:nvPr>
        </p:nvSpPr>
        <p:spPr>
          <a:xfrm>
            <a:off x="780850" y="1062640"/>
            <a:ext cx="10515600" cy="483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sz="1500"/>
              <a:t>The work can be found </a:t>
            </a:r>
            <a:r>
              <a:rPr lang="en-US" sz="1500" u="sng">
                <a:solidFill>
                  <a:schemeClr val="hlink"/>
                </a:solidFill>
                <a:hlinkClick r:id="rId3"/>
              </a:rPr>
              <a:t>here</a:t>
            </a:r>
            <a:r>
              <a:rPr lang="en-US" sz="1500"/>
              <a:t> .</a:t>
            </a:r>
            <a:endParaRPr sz="1500"/>
          </a:p>
          <a:p>
            <a:pPr indent="0" lvl="0" marL="0" rtl="0" algn="l">
              <a:lnSpc>
                <a:spcPct val="90000"/>
              </a:lnSpc>
              <a:spcBef>
                <a:spcPts val="1000"/>
              </a:spcBef>
              <a:spcAft>
                <a:spcPts val="0"/>
              </a:spcAft>
              <a:buNone/>
            </a:pPr>
            <a:r>
              <a:t/>
            </a:r>
            <a:endParaRPr sz="1500"/>
          </a:p>
          <a:p>
            <a:pPr indent="0" lvl="0" marL="0" rtl="0" algn="l">
              <a:lnSpc>
                <a:spcPct val="90000"/>
              </a:lnSpc>
              <a:spcBef>
                <a:spcPts val="1000"/>
              </a:spcBef>
              <a:spcAft>
                <a:spcPts val="0"/>
              </a:spcAft>
              <a:buNone/>
            </a:pPr>
            <a:r>
              <a:rPr b="1" lang="en-US" sz="1600"/>
              <a:t>Features in the dataset :</a:t>
            </a:r>
            <a:endParaRPr b="1" sz="1600"/>
          </a:p>
        </p:txBody>
      </p:sp>
      <p:sp>
        <p:nvSpPr>
          <p:cNvPr id="268" name="Google Shape;268;p42"/>
          <p:cNvSpPr txBox="1"/>
          <p:nvPr>
            <p:ph type="title"/>
          </p:nvPr>
        </p:nvSpPr>
        <p:spPr>
          <a:xfrm>
            <a:off x="624799" y="347786"/>
            <a:ext cx="10515600" cy="42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Result Analysis - Custom Dataset ( Gujarat Coast)</a:t>
            </a:r>
            <a:endParaRPr/>
          </a:p>
        </p:txBody>
      </p:sp>
      <p:graphicFrame>
        <p:nvGraphicFramePr>
          <p:cNvPr id="269" name="Google Shape;269;p42"/>
          <p:cNvGraphicFramePr/>
          <p:nvPr/>
        </p:nvGraphicFramePr>
        <p:xfrm>
          <a:off x="838200" y="2254350"/>
          <a:ext cx="3000000" cy="3000000"/>
        </p:xfrm>
        <a:graphic>
          <a:graphicData uri="http://schemas.openxmlformats.org/drawingml/2006/table">
            <a:tbl>
              <a:tblPr>
                <a:noFill/>
                <a:tableStyleId>{D0A5AC15-9103-40EB-A2BD-5C9254758579}</a:tableStyleId>
              </a:tblPr>
              <a:tblGrid>
                <a:gridCol w="554875"/>
                <a:gridCol w="719650"/>
                <a:gridCol w="575450"/>
                <a:gridCol w="2346600"/>
                <a:gridCol w="2490775"/>
                <a:gridCol w="1646375"/>
                <a:gridCol w="2181850"/>
              </a:tblGrid>
              <a:tr h="506275">
                <a:tc>
                  <a:txBody>
                    <a:bodyPr/>
                    <a:lstStyle/>
                    <a:p>
                      <a:pPr indent="0" lvl="0" marL="0" rtl="0" algn="l">
                        <a:spcBef>
                          <a:spcPts val="0"/>
                        </a:spcBef>
                        <a:spcAft>
                          <a:spcPts val="0"/>
                        </a:spcAft>
                        <a:buNone/>
                      </a:pPr>
                      <a:r>
                        <a:rPr lang="en-US"/>
                        <a:t>Year</a:t>
                      </a:r>
                      <a:endParaRPr/>
                    </a:p>
                  </a:txBody>
                  <a:tcPr marT="91425" marB="91425" marR="91425" marL="91425"/>
                </a:tc>
                <a:tc>
                  <a:txBody>
                    <a:bodyPr/>
                    <a:lstStyle/>
                    <a:p>
                      <a:pPr indent="0" lvl="0" marL="0" rtl="0" algn="l">
                        <a:spcBef>
                          <a:spcPts val="0"/>
                        </a:spcBef>
                        <a:spcAft>
                          <a:spcPts val="0"/>
                        </a:spcAft>
                        <a:buNone/>
                      </a:pPr>
                      <a:r>
                        <a:rPr lang="en-US"/>
                        <a:t>Month</a:t>
                      </a:r>
                      <a:endParaRPr/>
                    </a:p>
                  </a:txBody>
                  <a:tcPr marT="91425" marB="91425" marR="91425" marL="91425"/>
                </a:tc>
                <a:tc>
                  <a:txBody>
                    <a:bodyPr/>
                    <a:lstStyle/>
                    <a:p>
                      <a:pPr indent="0" lvl="0" marL="0" rtl="0" algn="l">
                        <a:spcBef>
                          <a:spcPts val="0"/>
                        </a:spcBef>
                        <a:spcAft>
                          <a:spcPts val="0"/>
                        </a:spcAft>
                        <a:buNone/>
                      </a:pPr>
                      <a:r>
                        <a:rPr lang="en-US"/>
                        <a:t>Day</a:t>
                      </a:r>
                      <a:endParaRPr/>
                    </a:p>
                  </a:txBody>
                  <a:tcPr marT="91425" marB="91425" marR="91425" marL="91425"/>
                </a:tc>
                <a:tc>
                  <a:txBody>
                    <a:bodyPr/>
                    <a:lstStyle/>
                    <a:p>
                      <a:pPr indent="0" lvl="0" marL="0" rtl="0" algn="l">
                        <a:spcBef>
                          <a:spcPts val="0"/>
                        </a:spcBef>
                        <a:spcAft>
                          <a:spcPts val="0"/>
                        </a:spcAft>
                        <a:buNone/>
                      </a:pPr>
                      <a:r>
                        <a:rPr lang="en-US"/>
                        <a:t>Mean temperature in kelvin</a:t>
                      </a:r>
                      <a:endParaRPr/>
                    </a:p>
                  </a:txBody>
                  <a:tcPr marT="91425" marB="91425" marR="91425" marL="91425"/>
                </a:tc>
                <a:tc>
                  <a:txBody>
                    <a:bodyPr/>
                    <a:lstStyle/>
                    <a:p>
                      <a:pPr indent="0" lvl="0" marL="0" rtl="0" algn="l">
                        <a:spcBef>
                          <a:spcPts val="0"/>
                        </a:spcBef>
                        <a:spcAft>
                          <a:spcPts val="0"/>
                        </a:spcAft>
                        <a:buNone/>
                      </a:pPr>
                      <a:r>
                        <a:rPr lang="en-US"/>
                        <a:t>Mean temperature in Celsius</a:t>
                      </a:r>
                      <a:endParaRPr/>
                    </a:p>
                  </a:txBody>
                  <a:tcPr marT="91425" marB="91425" marR="91425" marL="91425"/>
                </a:tc>
                <a:tc>
                  <a:txBody>
                    <a:bodyPr/>
                    <a:lstStyle/>
                    <a:p>
                      <a:pPr indent="0" lvl="0" marL="0" rtl="0" algn="l">
                        <a:spcBef>
                          <a:spcPts val="0"/>
                        </a:spcBef>
                        <a:spcAft>
                          <a:spcPts val="0"/>
                        </a:spcAft>
                        <a:buNone/>
                      </a:pPr>
                      <a:r>
                        <a:rPr lang="en-US"/>
                        <a:t>Mean temperature </a:t>
                      </a:r>
                      <a:r>
                        <a:rPr lang="en-US"/>
                        <a:t>uncertainty</a:t>
                      </a:r>
                      <a:endParaRPr/>
                    </a:p>
                  </a:txBody>
                  <a:tcPr marT="91425" marB="91425" marR="91425" marL="91425"/>
                </a:tc>
                <a:tc>
                  <a:txBody>
                    <a:bodyPr/>
                    <a:lstStyle/>
                    <a:p>
                      <a:pPr indent="0" lvl="0" marL="0" rtl="0" algn="l">
                        <a:spcBef>
                          <a:spcPts val="0"/>
                        </a:spcBef>
                        <a:spcAft>
                          <a:spcPts val="0"/>
                        </a:spcAft>
                        <a:buNone/>
                      </a:pPr>
                      <a:r>
                        <a:rPr lang="en-US"/>
                        <a:t>Fraction of sea ice covered ocean</a:t>
                      </a:r>
                      <a:endParaRPr/>
                    </a:p>
                  </a:txBody>
                  <a:tcPr marT="91425" marB="91425" marR="91425" marL="91425"/>
                </a:tc>
              </a:tr>
            </a:tbl>
          </a:graphicData>
        </a:graphic>
      </p:graphicFrame>
      <p:sp>
        <p:nvSpPr>
          <p:cNvPr id="270" name="Google Shape;270;p42"/>
          <p:cNvSpPr txBox="1"/>
          <p:nvPr/>
        </p:nvSpPr>
        <p:spPr>
          <a:xfrm>
            <a:off x="838200" y="3037200"/>
            <a:ext cx="31932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Georgia"/>
                <a:ea typeface="Georgia"/>
                <a:cs typeface="Georgia"/>
                <a:sym typeface="Georgia"/>
              </a:rPr>
              <a:t>Performance Evaluation : </a:t>
            </a:r>
            <a:endParaRPr b="1" sz="1600">
              <a:latin typeface="Georgia"/>
              <a:ea typeface="Georgia"/>
              <a:cs typeface="Georgia"/>
              <a:sym typeface="Georgia"/>
            </a:endParaRPr>
          </a:p>
        </p:txBody>
      </p:sp>
      <p:graphicFrame>
        <p:nvGraphicFramePr>
          <p:cNvPr id="271" name="Google Shape;271;p42"/>
          <p:cNvGraphicFramePr/>
          <p:nvPr/>
        </p:nvGraphicFramePr>
        <p:xfrm>
          <a:off x="952513" y="3572000"/>
          <a:ext cx="3000000" cy="3000000"/>
        </p:xfrm>
        <a:graphic>
          <a:graphicData uri="http://schemas.openxmlformats.org/drawingml/2006/table">
            <a:tbl>
              <a:tblPr>
                <a:noFill/>
                <a:tableStyleId>{D0A5AC15-9103-40EB-A2BD-5C9254758579}</a:tableStyleId>
              </a:tblPr>
              <a:tblGrid>
                <a:gridCol w="3429000"/>
                <a:gridCol w="3429000"/>
                <a:gridCol w="3429000"/>
              </a:tblGrid>
              <a:tr h="407675">
                <a:tc>
                  <a:txBody>
                    <a:bodyPr/>
                    <a:lstStyle/>
                    <a:p>
                      <a:pPr indent="0" lvl="0" marL="0" rtl="0" algn="ctr">
                        <a:spcBef>
                          <a:spcPts val="0"/>
                        </a:spcBef>
                        <a:spcAft>
                          <a:spcPts val="0"/>
                        </a:spcAft>
                        <a:buNone/>
                      </a:pPr>
                      <a:r>
                        <a:rPr b="1" lang="en-US"/>
                        <a:t>Model Name</a:t>
                      </a:r>
                      <a:endParaRPr b="1"/>
                    </a:p>
                  </a:txBody>
                  <a:tcPr marT="91425" marB="91425" marR="91425" marL="91425"/>
                </a:tc>
                <a:tc>
                  <a:txBody>
                    <a:bodyPr/>
                    <a:lstStyle/>
                    <a:p>
                      <a:pPr indent="0" lvl="0" marL="0" rtl="0" algn="ctr">
                        <a:spcBef>
                          <a:spcPts val="0"/>
                        </a:spcBef>
                        <a:spcAft>
                          <a:spcPts val="0"/>
                        </a:spcAft>
                        <a:buNone/>
                      </a:pPr>
                      <a:r>
                        <a:rPr b="1" lang="en-US"/>
                        <a:t>Mse</a:t>
                      </a:r>
                      <a:endParaRPr b="1"/>
                    </a:p>
                  </a:txBody>
                  <a:tcPr marT="91425" marB="91425" marR="91425" marL="91425"/>
                </a:tc>
                <a:tc>
                  <a:txBody>
                    <a:bodyPr/>
                    <a:lstStyle/>
                    <a:p>
                      <a:pPr indent="0" lvl="0" marL="0" rtl="0" algn="ctr">
                        <a:spcBef>
                          <a:spcPts val="0"/>
                        </a:spcBef>
                        <a:spcAft>
                          <a:spcPts val="0"/>
                        </a:spcAft>
                        <a:buNone/>
                      </a:pPr>
                      <a:r>
                        <a:rPr b="1" lang="en-US"/>
                        <a:t>Rmse</a:t>
                      </a:r>
                      <a:endParaRPr b="1"/>
                    </a:p>
                  </a:txBody>
                  <a:tcPr marT="91425" marB="91425" marR="91425" marL="91425"/>
                </a:tc>
              </a:tr>
              <a:tr h="381000">
                <a:tc>
                  <a:txBody>
                    <a:bodyPr/>
                    <a:lstStyle/>
                    <a:p>
                      <a:pPr indent="0" lvl="0" marL="0" marR="0" rtl="0" algn="l">
                        <a:lnSpc>
                          <a:spcPct val="100000"/>
                        </a:lnSpc>
                        <a:spcBef>
                          <a:spcPts val="0"/>
                        </a:spcBef>
                        <a:spcAft>
                          <a:spcPts val="0"/>
                        </a:spcAft>
                        <a:buNone/>
                      </a:pPr>
                      <a:r>
                        <a:rPr lang="en-US"/>
                        <a:t>Arima</a:t>
                      </a:r>
                      <a:endParaRPr/>
                    </a:p>
                  </a:txBody>
                  <a:tcPr marT="91425" marB="91425" marR="91425" marL="91425"/>
                </a:tc>
                <a:tc>
                  <a:txBody>
                    <a:bodyPr/>
                    <a:lstStyle/>
                    <a:p>
                      <a:pPr indent="0" lvl="0" marL="0" rtl="0" algn="l">
                        <a:lnSpc>
                          <a:spcPct val="115000"/>
                        </a:lnSpc>
                        <a:spcBef>
                          <a:spcPts val="0"/>
                        </a:spcBef>
                        <a:spcAft>
                          <a:spcPts val="0"/>
                        </a:spcAft>
                        <a:buNone/>
                      </a:pPr>
                      <a:r>
                        <a:rPr lang="en-US"/>
                        <a:t>0.076</a:t>
                      </a:r>
                      <a:endParaRPr/>
                    </a:p>
                  </a:txBody>
                  <a:tcPr marT="91425" marB="91425" marR="91425" marL="91425"/>
                </a:tc>
                <a:tc>
                  <a:txBody>
                    <a:bodyPr/>
                    <a:lstStyle/>
                    <a:p>
                      <a:pPr indent="0" lvl="0" marL="0" rtl="0" algn="l">
                        <a:spcBef>
                          <a:spcPts val="0"/>
                        </a:spcBef>
                        <a:spcAft>
                          <a:spcPts val="0"/>
                        </a:spcAft>
                        <a:buNone/>
                      </a:pPr>
                      <a:r>
                        <a:rPr lang="en-US"/>
                        <a:t>0.28</a:t>
                      </a:r>
                      <a:endParaRPr/>
                    </a:p>
                  </a:txBody>
                  <a:tcPr marT="91425" marB="91425" marR="91425" marL="91425"/>
                </a:tc>
              </a:tr>
              <a:tr h="381000">
                <a:tc>
                  <a:txBody>
                    <a:bodyPr/>
                    <a:lstStyle/>
                    <a:p>
                      <a:pPr indent="0" lvl="0" marL="0" rtl="0" algn="l">
                        <a:spcBef>
                          <a:spcPts val="0"/>
                        </a:spcBef>
                        <a:spcAft>
                          <a:spcPts val="0"/>
                        </a:spcAft>
                        <a:buNone/>
                      </a:pPr>
                      <a:r>
                        <a:rPr lang="en-US"/>
                        <a:t>Sarima</a:t>
                      </a:r>
                      <a:endParaRPr/>
                    </a:p>
                  </a:txBody>
                  <a:tcPr marT="91425" marB="91425" marR="91425" marL="91425"/>
                </a:tc>
                <a:tc>
                  <a:txBody>
                    <a:bodyPr/>
                    <a:lstStyle/>
                    <a:p>
                      <a:pPr indent="0" lvl="0" marL="0" rtl="0" algn="l">
                        <a:lnSpc>
                          <a:spcPct val="115000"/>
                        </a:lnSpc>
                        <a:spcBef>
                          <a:spcPts val="0"/>
                        </a:spcBef>
                        <a:spcAft>
                          <a:spcPts val="0"/>
                        </a:spcAft>
                        <a:buNone/>
                      </a:pPr>
                      <a:r>
                        <a:rPr lang="en-US"/>
                        <a:t>0.078</a:t>
                      </a:r>
                      <a:endParaRPr/>
                    </a:p>
                  </a:txBody>
                  <a:tcPr marT="91425" marB="91425" marR="91425" marL="91425"/>
                </a:tc>
                <a:tc>
                  <a:txBody>
                    <a:bodyPr/>
                    <a:lstStyle/>
                    <a:p>
                      <a:pPr indent="0" lvl="0" marL="0" rtl="0" algn="l">
                        <a:spcBef>
                          <a:spcPts val="0"/>
                        </a:spcBef>
                        <a:spcAft>
                          <a:spcPts val="0"/>
                        </a:spcAft>
                        <a:buNone/>
                      </a:pPr>
                      <a:r>
                        <a:rPr lang="en-US"/>
                        <a:t>0.28</a:t>
                      </a:r>
                      <a:endParaRPr/>
                    </a:p>
                  </a:txBody>
                  <a:tcPr marT="91425" marB="91425" marR="91425" marL="91425"/>
                </a:tc>
              </a:tr>
              <a:tr h="381000">
                <a:tc>
                  <a:txBody>
                    <a:bodyPr/>
                    <a:lstStyle/>
                    <a:p>
                      <a:pPr indent="0" lvl="0" marL="0" rtl="0" algn="l">
                        <a:spcBef>
                          <a:spcPts val="0"/>
                        </a:spcBef>
                        <a:spcAft>
                          <a:spcPts val="0"/>
                        </a:spcAft>
                        <a:buNone/>
                      </a:pPr>
                      <a:r>
                        <a:rPr lang="en-US"/>
                        <a:t>LSTM</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t>7.07 * 10⁻⁵ = 0.0000707</a:t>
                      </a:r>
                      <a:endParaRPr/>
                    </a:p>
                  </a:txBody>
                  <a:tcPr marT="91425" marB="91425" marR="91425" marL="91425"/>
                </a:tc>
                <a:tc>
                  <a:txBody>
                    <a:bodyPr/>
                    <a:lstStyle/>
                    <a:p>
                      <a:pPr indent="0" lvl="0" marL="0" rtl="0" algn="l">
                        <a:spcBef>
                          <a:spcPts val="0"/>
                        </a:spcBef>
                        <a:spcAft>
                          <a:spcPts val="0"/>
                        </a:spcAft>
                        <a:buNone/>
                      </a:pPr>
                      <a:r>
                        <a:rPr lang="en-US"/>
                        <a:t>0.01</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idx="1" type="body"/>
          </p:nvPr>
        </p:nvSpPr>
        <p:spPr>
          <a:xfrm>
            <a:off x="952500" y="1022203"/>
            <a:ext cx="10515600" cy="483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sz="1500"/>
              <a:t>Paper name: Deep-learning model for sea surface temperature prediction near the Korean Peninsula</a:t>
            </a:r>
            <a:endParaRPr sz="1500"/>
          </a:p>
          <a:p>
            <a:pPr indent="0" lvl="0" marL="0" rtl="0" algn="l">
              <a:lnSpc>
                <a:spcPct val="90000"/>
              </a:lnSpc>
              <a:spcBef>
                <a:spcPts val="1000"/>
              </a:spcBef>
              <a:spcAft>
                <a:spcPts val="0"/>
              </a:spcAft>
              <a:buNone/>
            </a:pPr>
            <a:r>
              <a:t/>
            </a:r>
            <a:endParaRPr sz="1500"/>
          </a:p>
          <a:p>
            <a:pPr indent="0" lvl="0" marL="0" rtl="0" algn="l">
              <a:lnSpc>
                <a:spcPct val="90000"/>
              </a:lnSpc>
              <a:spcBef>
                <a:spcPts val="1000"/>
              </a:spcBef>
              <a:spcAft>
                <a:spcPts val="0"/>
              </a:spcAft>
              <a:buNone/>
            </a:pPr>
            <a:r>
              <a:t/>
            </a:r>
            <a:endParaRPr sz="1500"/>
          </a:p>
        </p:txBody>
      </p:sp>
      <p:sp>
        <p:nvSpPr>
          <p:cNvPr id="277" name="Google Shape;277;p43"/>
          <p:cNvSpPr txBox="1"/>
          <p:nvPr>
            <p:ph type="title"/>
          </p:nvPr>
        </p:nvSpPr>
        <p:spPr>
          <a:xfrm>
            <a:off x="624799" y="347786"/>
            <a:ext cx="10515600" cy="42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Result Analysis - ERA5 Dataset ( Korean Region)</a:t>
            </a:r>
            <a:endParaRPr/>
          </a:p>
        </p:txBody>
      </p:sp>
      <p:sp>
        <p:nvSpPr>
          <p:cNvPr id="278" name="Google Shape;278;p43"/>
          <p:cNvSpPr txBox="1"/>
          <p:nvPr/>
        </p:nvSpPr>
        <p:spPr>
          <a:xfrm>
            <a:off x="521525" y="3539225"/>
            <a:ext cx="3408000" cy="4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Georgia"/>
                <a:ea typeface="Georgia"/>
                <a:cs typeface="Georgia"/>
                <a:sym typeface="Georgia"/>
              </a:rPr>
              <a:t>Performance Evaluation</a:t>
            </a:r>
            <a:endParaRPr b="1" sz="1600">
              <a:latin typeface="Georgia"/>
              <a:ea typeface="Georgia"/>
              <a:cs typeface="Georgia"/>
              <a:sym typeface="Georgia"/>
            </a:endParaRPr>
          </a:p>
        </p:txBody>
      </p:sp>
      <p:graphicFrame>
        <p:nvGraphicFramePr>
          <p:cNvPr id="279" name="Google Shape;279;p43"/>
          <p:cNvGraphicFramePr/>
          <p:nvPr/>
        </p:nvGraphicFramePr>
        <p:xfrm>
          <a:off x="952488" y="4186600"/>
          <a:ext cx="3000000" cy="3000000"/>
        </p:xfrm>
        <a:graphic>
          <a:graphicData uri="http://schemas.openxmlformats.org/drawingml/2006/table">
            <a:tbl>
              <a:tblPr>
                <a:noFill/>
                <a:tableStyleId>{D0A5AC15-9103-40EB-A2BD-5C9254758579}</a:tableStyleId>
              </a:tblPr>
              <a:tblGrid>
                <a:gridCol w="3429000"/>
                <a:gridCol w="3429000"/>
                <a:gridCol w="3429000"/>
              </a:tblGrid>
              <a:tr h="381000">
                <a:tc>
                  <a:txBody>
                    <a:bodyPr/>
                    <a:lstStyle/>
                    <a:p>
                      <a:pPr indent="0" lvl="0" marL="0" rtl="0" algn="ctr">
                        <a:spcBef>
                          <a:spcPts val="0"/>
                        </a:spcBef>
                        <a:spcAft>
                          <a:spcPts val="0"/>
                        </a:spcAft>
                        <a:buNone/>
                      </a:pPr>
                      <a:r>
                        <a:rPr b="1" lang="en-US"/>
                        <a:t>Model Name</a:t>
                      </a:r>
                      <a:endParaRPr b="1"/>
                    </a:p>
                  </a:txBody>
                  <a:tcPr marT="91425" marB="91425" marR="91425" marL="91425"/>
                </a:tc>
                <a:tc>
                  <a:txBody>
                    <a:bodyPr/>
                    <a:lstStyle/>
                    <a:p>
                      <a:pPr indent="0" lvl="0" marL="0" rtl="0" algn="ctr">
                        <a:spcBef>
                          <a:spcPts val="0"/>
                        </a:spcBef>
                        <a:spcAft>
                          <a:spcPts val="0"/>
                        </a:spcAft>
                        <a:buNone/>
                      </a:pPr>
                      <a:r>
                        <a:rPr b="1" lang="en-US"/>
                        <a:t>RMSE</a:t>
                      </a:r>
                      <a:endParaRPr b="1"/>
                    </a:p>
                  </a:txBody>
                  <a:tcPr marT="91425" marB="91425" marR="91425" marL="91425"/>
                </a:tc>
                <a:tc>
                  <a:txBody>
                    <a:bodyPr/>
                    <a:lstStyle/>
                    <a:p>
                      <a:pPr indent="0" lvl="0" marL="0" rtl="0" algn="ctr">
                        <a:spcBef>
                          <a:spcPts val="0"/>
                        </a:spcBef>
                        <a:spcAft>
                          <a:spcPts val="0"/>
                        </a:spcAft>
                        <a:buNone/>
                      </a:pPr>
                      <a:r>
                        <a:rPr b="1" lang="en-US"/>
                        <a:t>MAPE</a:t>
                      </a:r>
                      <a:endParaRPr b="1"/>
                    </a:p>
                  </a:txBody>
                  <a:tcPr marT="91425" marB="91425" marR="91425" marL="91425"/>
                </a:tc>
              </a:tr>
              <a:tr h="381000">
                <a:tc>
                  <a:txBody>
                    <a:bodyPr/>
                    <a:lstStyle/>
                    <a:p>
                      <a:pPr indent="0" lvl="0" marL="0" rtl="0" algn="l">
                        <a:spcBef>
                          <a:spcPts val="0"/>
                        </a:spcBef>
                        <a:spcAft>
                          <a:spcPts val="0"/>
                        </a:spcAft>
                        <a:buNone/>
                      </a:pPr>
                      <a:r>
                        <a:rPr lang="en-US"/>
                        <a:t>LSTM based SST model 1 day </a:t>
                      </a:r>
                      <a:r>
                        <a:rPr lang="en-US"/>
                        <a:t>prediction by Authors</a:t>
                      </a:r>
                      <a:endParaRPr/>
                    </a:p>
                  </a:txBody>
                  <a:tcPr marT="91425" marB="91425" marR="91425" marL="91425"/>
                </a:tc>
                <a:tc>
                  <a:txBody>
                    <a:bodyPr/>
                    <a:lstStyle/>
                    <a:p>
                      <a:pPr indent="0" lvl="0" marL="0" rtl="0" algn="l">
                        <a:spcBef>
                          <a:spcPts val="0"/>
                        </a:spcBef>
                        <a:spcAft>
                          <a:spcPts val="0"/>
                        </a:spcAft>
                        <a:buNone/>
                      </a:pPr>
                      <a:r>
                        <a:rPr lang="en-US"/>
                        <a:t>0.119</a:t>
                      </a:r>
                      <a:endParaRPr/>
                    </a:p>
                  </a:txBody>
                  <a:tcPr marT="91425" marB="91425" marR="91425" marL="91425"/>
                </a:tc>
                <a:tc>
                  <a:txBody>
                    <a:bodyPr/>
                    <a:lstStyle/>
                    <a:p>
                      <a:pPr indent="0" lvl="0" marL="0" rtl="0" algn="l">
                        <a:spcBef>
                          <a:spcPts val="0"/>
                        </a:spcBef>
                        <a:spcAft>
                          <a:spcPts val="0"/>
                        </a:spcAft>
                        <a:buNone/>
                      </a:pPr>
                      <a:r>
                        <a:rPr lang="en-US"/>
                        <a:t>0.362</a:t>
                      </a:r>
                      <a:endParaRPr/>
                    </a:p>
                  </a:txBody>
                  <a:tcPr marT="91425" marB="91425" marR="91425" marL="91425"/>
                </a:tc>
              </a:tr>
              <a:tr h="381000">
                <a:tc>
                  <a:txBody>
                    <a:bodyPr/>
                    <a:lstStyle/>
                    <a:p>
                      <a:pPr indent="0" lvl="0" marL="0" rtl="0" algn="l">
                        <a:spcBef>
                          <a:spcPts val="0"/>
                        </a:spcBef>
                        <a:spcAft>
                          <a:spcPts val="0"/>
                        </a:spcAft>
                        <a:buNone/>
                      </a:pPr>
                      <a:r>
                        <a:rPr lang="en-US"/>
                        <a:t>LSTM based model implemented by us (1 day prediction)</a:t>
                      </a:r>
                      <a:endParaRPr/>
                    </a:p>
                  </a:txBody>
                  <a:tcPr marT="91425" marB="91425" marR="91425" marL="91425"/>
                </a:tc>
                <a:tc>
                  <a:txBody>
                    <a:bodyPr/>
                    <a:lstStyle/>
                    <a:p>
                      <a:pPr indent="0" lvl="0" marL="0" rtl="0" algn="l">
                        <a:spcBef>
                          <a:spcPts val="0"/>
                        </a:spcBef>
                        <a:spcAft>
                          <a:spcPts val="0"/>
                        </a:spcAft>
                        <a:buNone/>
                      </a:pPr>
                      <a:r>
                        <a:rPr lang="en-US"/>
                        <a:t>~0.00</a:t>
                      </a:r>
                      <a:endParaRPr/>
                    </a:p>
                  </a:txBody>
                  <a:tcPr marT="91425" marB="91425" marR="91425" marL="91425"/>
                </a:tc>
                <a:tc>
                  <a:txBody>
                    <a:bodyPr/>
                    <a:lstStyle/>
                    <a:p>
                      <a:pPr indent="0" lvl="0" marL="0" rtl="0" algn="l">
                        <a:spcBef>
                          <a:spcPts val="0"/>
                        </a:spcBef>
                        <a:spcAft>
                          <a:spcPts val="0"/>
                        </a:spcAft>
                        <a:buNone/>
                      </a:pPr>
                      <a:r>
                        <a:rPr lang="en-US"/>
                        <a:t>0.299</a:t>
                      </a:r>
                      <a:endParaRPr/>
                    </a:p>
                  </a:txBody>
                  <a:tcPr marT="91425" marB="91425" marR="91425" marL="91425"/>
                </a:tc>
              </a:tr>
            </a:tbl>
          </a:graphicData>
        </a:graphic>
      </p:graphicFrame>
      <p:graphicFrame>
        <p:nvGraphicFramePr>
          <p:cNvPr id="280" name="Google Shape;280;p43"/>
          <p:cNvGraphicFramePr/>
          <p:nvPr/>
        </p:nvGraphicFramePr>
        <p:xfrm>
          <a:off x="952525" y="1956150"/>
          <a:ext cx="3000000" cy="3000000"/>
        </p:xfrm>
        <a:graphic>
          <a:graphicData uri="http://schemas.openxmlformats.org/drawingml/2006/table">
            <a:tbl>
              <a:tblPr>
                <a:noFill/>
                <a:tableStyleId>{D0A5AC15-9103-40EB-A2BD-5C9254758579}</a:tableStyleId>
              </a:tblPr>
              <a:tblGrid>
                <a:gridCol w="2571750"/>
                <a:gridCol w="2571750"/>
                <a:gridCol w="2571750"/>
                <a:gridCol w="2571750"/>
              </a:tblGrid>
              <a:tr h="381000">
                <a:tc>
                  <a:txBody>
                    <a:bodyPr/>
                    <a:lstStyle/>
                    <a:p>
                      <a:pPr indent="0" lvl="0" marL="0" rtl="0" algn="l">
                        <a:spcBef>
                          <a:spcPts val="0"/>
                        </a:spcBef>
                        <a:spcAft>
                          <a:spcPts val="0"/>
                        </a:spcAft>
                        <a:buNone/>
                      </a:pPr>
                      <a:r>
                        <a:rPr b="1" lang="en-US"/>
                        <a:t>dimensions(sizes):</a:t>
                      </a:r>
                      <a:endParaRPr b="1"/>
                    </a:p>
                  </a:txBody>
                  <a:tcPr marT="91425" marB="91425" marR="91425" marL="91425"/>
                </a:tc>
                <a:tc>
                  <a:txBody>
                    <a:bodyPr/>
                    <a:lstStyle/>
                    <a:p>
                      <a:pPr indent="0" lvl="0" marL="0" rtl="0" algn="l">
                        <a:spcBef>
                          <a:spcPts val="0"/>
                        </a:spcBef>
                        <a:spcAft>
                          <a:spcPts val="0"/>
                        </a:spcAft>
                        <a:buNone/>
                      </a:pPr>
                      <a:r>
                        <a:rPr lang="en-US"/>
                        <a:t>longitude(57)</a:t>
                      </a:r>
                      <a:endParaRPr/>
                    </a:p>
                  </a:txBody>
                  <a:tcPr marT="91425" marB="91425" marR="91425" marL="91425"/>
                </a:tc>
                <a:tc>
                  <a:txBody>
                    <a:bodyPr/>
                    <a:lstStyle/>
                    <a:p>
                      <a:pPr indent="0" lvl="0" marL="0" rtl="0" algn="l">
                        <a:spcBef>
                          <a:spcPts val="0"/>
                        </a:spcBef>
                        <a:spcAft>
                          <a:spcPts val="0"/>
                        </a:spcAft>
                        <a:buNone/>
                      </a:pPr>
                      <a:r>
                        <a:rPr lang="en-US"/>
                        <a:t>latitude(37)</a:t>
                      </a:r>
                      <a:endParaRPr/>
                    </a:p>
                  </a:txBody>
                  <a:tcPr marT="91425" marB="91425" marR="91425" marL="91425"/>
                </a:tc>
                <a:tc>
                  <a:txBody>
                    <a:bodyPr/>
                    <a:lstStyle/>
                    <a:p>
                      <a:pPr indent="0" lvl="0" marL="0" rtl="0" algn="l">
                        <a:spcBef>
                          <a:spcPts val="0"/>
                        </a:spcBef>
                        <a:spcAft>
                          <a:spcPts val="0"/>
                        </a:spcAft>
                        <a:buNone/>
                      </a:pPr>
                      <a:r>
                        <a:rPr lang="en-US"/>
                        <a:t>time(14976)</a:t>
                      </a:r>
                      <a:endParaRPr/>
                    </a:p>
                  </a:txBody>
                  <a:tcPr marT="91425" marB="91425" marR="91425" marL="91425"/>
                </a:tc>
              </a:tr>
            </a:tbl>
          </a:graphicData>
        </a:graphic>
      </p:graphicFrame>
      <p:graphicFrame>
        <p:nvGraphicFramePr>
          <p:cNvPr id="281" name="Google Shape;281;p43"/>
          <p:cNvGraphicFramePr/>
          <p:nvPr/>
        </p:nvGraphicFramePr>
        <p:xfrm>
          <a:off x="952500" y="2615525"/>
          <a:ext cx="3000000" cy="3000000"/>
        </p:xfrm>
        <a:graphic>
          <a:graphicData uri="http://schemas.openxmlformats.org/drawingml/2006/table">
            <a:tbl>
              <a:tblPr>
                <a:noFill/>
                <a:tableStyleId>{D0A5AC15-9103-40EB-A2BD-5C9254758579}</a:tableStyleId>
              </a:tblPr>
              <a:tblGrid>
                <a:gridCol w="2057400"/>
                <a:gridCol w="2057400"/>
                <a:gridCol w="2057400"/>
                <a:gridCol w="2057400"/>
                <a:gridCol w="2057400"/>
              </a:tblGrid>
              <a:tr h="381000">
                <a:tc>
                  <a:txBody>
                    <a:bodyPr/>
                    <a:lstStyle/>
                    <a:p>
                      <a:pPr indent="0" lvl="0" marL="0" rtl="0" algn="l">
                        <a:spcBef>
                          <a:spcPts val="0"/>
                        </a:spcBef>
                        <a:spcAft>
                          <a:spcPts val="0"/>
                        </a:spcAft>
                        <a:buNone/>
                      </a:pPr>
                      <a:r>
                        <a:rPr b="1" lang="en-US" sz="1300"/>
                        <a:t>variables(dimensions):</a:t>
                      </a:r>
                      <a:endParaRPr b="1" sz="1300"/>
                    </a:p>
                  </a:txBody>
                  <a:tcPr marT="91425" marB="91425" marR="91425" marL="91425"/>
                </a:tc>
                <a:tc>
                  <a:txBody>
                    <a:bodyPr/>
                    <a:lstStyle/>
                    <a:p>
                      <a:pPr indent="0" lvl="0" marL="0" rtl="0" algn="l">
                        <a:lnSpc>
                          <a:spcPct val="115000"/>
                        </a:lnSpc>
                        <a:spcBef>
                          <a:spcPts val="0"/>
                        </a:spcBef>
                        <a:spcAft>
                          <a:spcPts val="0"/>
                        </a:spcAft>
                        <a:buNone/>
                      </a:pPr>
                      <a:r>
                        <a:rPr b="1" lang="en-US" sz="1300"/>
                        <a:t>float32</a:t>
                      </a:r>
                      <a:r>
                        <a:rPr lang="en-US" sz="1300"/>
                        <a:t> longitude(longitude)</a:t>
                      </a:r>
                      <a:endParaRPr sz="13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US" sz="1300"/>
                        <a:t>float32</a:t>
                      </a:r>
                      <a:r>
                        <a:rPr lang="en-US" sz="1300"/>
                        <a:t> latitude(latitude)</a:t>
                      </a:r>
                      <a:endParaRPr sz="1300"/>
                    </a:p>
                    <a:p>
                      <a:pPr indent="0" lvl="0" marL="0" rtl="0" algn="l">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b="1" lang="en-US" sz="1300"/>
                        <a:t>int32</a:t>
                      </a:r>
                      <a:r>
                        <a:rPr lang="en-US" sz="1300"/>
                        <a:t> time(time)</a:t>
                      </a:r>
                      <a:endParaRPr sz="1300"/>
                    </a:p>
                    <a:p>
                      <a:pPr indent="0" lvl="0" marL="0" rtl="0" algn="l">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None/>
                      </a:pPr>
                      <a:r>
                        <a:rPr b="1" lang="en-US" sz="1300"/>
                        <a:t>int16</a:t>
                      </a:r>
                      <a:r>
                        <a:rPr lang="en-US" sz="1300"/>
                        <a:t> sst(time, latitude, longitude)</a:t>
                      </a:r>
                      <a:endParaRPr sz="1300"/>
                    </a:p>
                  </a:txBody>
                  <a:tcPr marT="91425" marB="91425" marR="91425" marL="91425"/>
                </a:tc>
              </a:tr>
            </a:tbl>
          </a:graphicData>
        </a:graphic>
      </p:graphicFrame>
      <p:sp>
        <p:nvSpPr>
          <p:cNvPr id="282" name="Google Shape;282;p43"/>
          <p:cNvSpPr txBox="1"/>
          <p:nvPr/>
        </p:nvSpPr>
        <p:spPr>
          <a:xfrm>
            <a:off x="952525" y="1379500"/>
            <a:ext cx="4050900" cy="396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US" sz="1600">
                <a:solidFill>
                  <a:schemeClr val="dk1"/>
                </a:solidFill>
                <a:latin typeface="Georgia"/>
                <a:ea typeface="Georgia"/>
                <a:cs typeface="Georgia"/>
                <a:sym typeface="Georgia"/>
              </a:rPr>
              <a:t>Features in the dataset :</a:t>
            </a:r>
            <a:endParaRPr b="1" sz="1600">
              <a:solidFill>
                <a:schemeClr val="dk1"/>
              </a:solidFill>
              <a:latin typeface="Georgia"/>
              <a:ea typeface="Georgia"/>
              <a:cs typeface="Georgia"/>
              <a:sym typeface="Georgia"/>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83" name="Google Shape;283;p43"/>
          <p:cNvPicPr preferRelativeResize="0"/>
          <p:nvPr/>
        </p:nvPicPr>
        <p:blipFill>
          <a:blip r:embed="rId3">
            <a:alphaModFix/>
          </a:blip>
          <a:stretch>
            <a:fillRect/>
          </a:stretch>
        </p:blipFill>
        <p:spPr>
          <a:xfrm>
            <a:off x="4126650" y="6148125"/>
            <a:ext cx="3938750" cy="709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idx="1" type="body"/>
          </p:nvPr>
        </p:nvSpPr>
        <p:spPr>
          <a:xfrm>
            <a:off x="571499" y="1137256"/>
            <a:ext cx="10515600" cy="4908000"/>
          </a:xfrm>
          <a:prstGeom prst="rect">
            <a:avLst/>
          </a:prstGeom>
        </p:spPr>
        <p:txBody>
          <a:bodyPr anchorCtr="0" anchor="t" bIns="45700" lIns="91425" spcFirstLastPara="1" rIns="91425" wrap="square" tIns="45700">
            <a:normAutofit/>
          </a:bodyPr>
          <a:lstStyle/>
          <a:p>
            <a:pPr indent="0" lvl="0" marL="0" rtl="0" algn="l">
              <a:lnSpc>
                <a:spcPct val="100000"/>
              </a:lnSpc>
              <a:spcBef>
                <a:spcPts val="1000"/>
              </a:spcBef>
              <a:spcAft>
                <a:spcPts val="0"/>
              </a:spcAft>
              <a:buNone/>
            </a:pPr>
            <a:r>
              <a:rPr lang="en-US" sz="2400"/>
              <a:t>Reason why our model worked better than the </a:t>
            </a:r>
            <a:r>
              <a:rPr lang="en-US" sz="2400"/>
              <a:t>authors’ model:</a:t>
            </a:r>
            <a:endParaRPr sz="2400"/>
          </a:p>
          <a:p>
            <a:pPr indent="0" lvl="0" marL="0" rtl="0" algn="l">
              <a:lnSpc>
                <a:spcPct val="100000"/>
              </a:lnSpc>
              <a:spcBef>
                <a:spcPts val="1000"/>
              </a:spcBef>
              <a:spcAft>
                <a:spcPts val="0"/>
              </a:spcAft>
              <a:buNone/>
            </a:pPr>
            <a:r>
              <a:t/>
            </a:r>
            <a:endParaRPr sz="2400"/>
          </a:p>
          <a:p>
            <a:pPr indent="-381000" lvl="0" marL="457200" rtl="0" algn="l">
              <a:lnSpc>
                <a:spcPct val="100000"/>
              </a:lnSpc>
              <a:spcBef>
                <a:spcPts val="1000"/>
              </a:spcBef>
              <a:spcAft>
                <a:spcPts val="0"/>
              </a:spcAft>
              <a:buSzPts val="2400"/>
              <a:buChar char="•"/>
            </a:pPr>
            <a:r>
              <a:rPr lang="en-US" sz="2400"/>
              <a:t>We focused on using normalization to the dataset before utilizing the data in LSTM model.</a:t>
            </a:r>
            <a:endParaRPr sz="2400"/>
          </a:p>
          <a:p>
            <a:pPr indent="0" lvl="0" marL="457200" rtl="0" algn="l">
              <a:lnSpc>
                <a:spcPct val="100000"/>
              </a:lnSpc>
              <a:spcBef>
                <a:spcPts val="1000"/>
              </a:spcBef>
              <a:spcAft>
                <a:spcPts val="0"/>
              </a:spcAft>
              <a:buNone/>
            </a:pPr>
            <a:r>
              <a:t/>
            </a:r>
            <a:endParaRPr sz="2400"/>
          </a:p>
          <a:p>
            <a:pPr indent="-381000" lvl="0" marL="457200" rtl="0" algn="l">
              <a:lnSpc>
                <a:spcPct val="100000"/>
              </a:lnSpc>
              <a:spcBef>
                <a:spcPts val="1000"/>
              </a:spcBef>
              <a:spcAft>
                <a:spcPts val="0"/>
              </a:spcAft>
              <a:buSzPts val="2400"/>
              <a:buChar char="•"/>
            </a:pPr>
            <a:r>
              <a:rPr lang="en-US" sz="2400"/>
              <a:t>Before such normalization the error was too high. The value of temperatures were around 200-280 which account for higher errors.</a:t>
            </a:r>
            <a:endParaRPr sz="2400"/>
          </a:p>
          <a:p>
            <a:pPr indent="0" lvl="0" marL="457200" rtl="0" algn="l">
              <a:lnSpc>
                <a:spcPct val="100000"/>
              </a:lnSpc>
              <a:spcBef>
                <a:spcPts val="1000"/>
              </a:spcBef>
              <a:spcAft>
                <a:spcPts val="0"/>
              </a:spcAft>
              <a:buNone/>
            </a:pPr>
            <a:r>
              <a:t/>
            </a:r>
            <a:endParaRPr sz="2400"/>
          </a:p>
          <a:p>
            <a:pPr indent="-381000" lvl="0" marL="457200" rtl="0" algn="l">
              <a:lnSpc>
                <a:spcPct val="100000"/>
              </a:lnSpc>
              <a:spcBef>
                <a:spcPts val="1000"/>
              </a:spcBef>
              <a:spcAft>
                <a:spcPts val="0"/>
              </a:spcAft>
              <a:buSzPts val="2400"/>
              <a:buChar char="•"/>
            </a:pPr>
            <a:r>
              <a:rPr lang="en-US" sz="2400"/>
              <a:t>Normalizing the values to a range of 0-1 which makes this calculations easier, normally this practice is followed in CNN for pixel values, which was used here the same is proved in next slide.</a:t>
            </a:r>
            <a:endParaRPr sz="2400"/>
          </a:p>
        </p:txBody>
      </p:sp>
      <p:sp>
        <p:nvSpPr>
          <p:cNvPr id="290" name="Google Shape;290;p44"/>
          <p:cNvSpPr txBox="1"/>
          <p:nvPr>
            <p:ph type="title"/>
          </p:nvPr>
        </p:nvSpPr>
        <p:spPr>
          <a:xfrm>
            <a:off x="571499" y="348661"/>
            <a:ext cx="10515600" cy="421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Result Analysis - Comparison of LSTM Model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5"/>
          <p:cNvSpPr txBox="1"/>
          <p:nvPr>
            <p:ph type="title"/>
          </p:nvPr>
        </p:nvSpPr>
        <p:spPr>
          <a:xfrm>
            <a:off x="647699" y="348661"/>
            <a:ext cx="10515600" cy="421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Result Analysis - Comparison of LSTM Model</a:t>
            </a:r>
            <a:endParaRPr/>
          </a:p>
        </p:txBody>
      </p:sp>
      <p:pic>
        <p:nvPicPr>
          <p:cNvPr id="297" name="Google Shape;297;p45"/>
          <p:cNvPicPr preferRelativeResize="0"/>
          <p:nvPr/>
        </p:nvPicPr>
        <p:blipFill>
          <a:blip r:embed="rId3">
            <a:alphaModFix/>
          </a:blip>
          <a:stretch>
            <a:fillRect/>
          </a:stretch>
        </p:blipFill>
        <p:spPr>
          <a:xfrm>
            <a:off x="6420350" y="2250925"/>
            <a:ext cx="5393900" cy="972150"/>
          </a:xfrm>
          <a:prstGeom prst="rect">
            <a:avLst/>
          </a:prstGeom>
          <a:noFill/>
          <a:ln>
            <a:noFill/>
          </a:ln>
        </p:spPr>
      </p:pic>
      <p:pic>
        <p:nvPicPr>
          <p:cNvPr id="298" name="Google Shape;298;p45"/>
          <p:cNvPicPr preferRelativeResize="0"/>
          <p:nvPr/>
        </p:nvPicPr>
        <p:blipFill>
          <a:blip r:embed="rId4">
            <a:alphaModFix/>
          </a:blip>
          <a:stretch>
            <a:fillRect/>
          </a:stretch>
        </p:blipFill>
        <p:spPr>
          <a:xfrm>
            <a:off x="592225" y="2250918"/>
            <a:ext cx="5158600" cy="972150"/>
          </a:xfrm>
          <a:prstGeom prst="rect">
            <a:avLst/>
          </a:prstGeom>
          <a:noFill/>
          <a:ln>
            <a:noFill/>
          </a:ln>
        </p:spPr>
      </p:pic>
      <p:sp>
        <p:nvSpPr>
          <p:cNvPr id="299" name="Google Shape;299;p45"/>
          <p:cNvSpPr txBox="1"/>
          <p:nvPr/>
        </p:nvSpPr>
        <p:spPr>
          <a:xfrm>
            <a:off x="628125" y="1431325"/>
            <a:ext cx="5086800" cy="8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latin typeface="Calibri"/>
                <a:ea typeface="Calibri"/>
                <a:cs typeface="Calibri"/>
                <a:sym typeface="Calibri"/>
              </a:rPr>
              <a:t>Before Normalization</a:t>
            </a:r>
            <a:endParaRPr b="1" sz="1700">
              <a:latin typeface="Calibri"/>
              <a:ea typeface="Calibri"/>
              <a:cs typeface="Calibri"/>
              <a:sym typeface="Calibri"/>
            </a:endParaRPr>
          </a:p>
        </p:txBody>
      </p:sp>
      <p:sp>
        <p:nvSpPr>
          <p:cNvPr id="300" name="Google Shape;300;p45"/>
          <p:cNvSpPr txBox="1"/>
          <p:nvPr/>
        </p:nvSpPr>
        <p:spPr>
          <a:xfrm>
            <a:off x="718750" y="4044800"/>
            <a:ext cx="5086800" cy="864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a:latin typeface="Calibri"/>
                <a:ea typeface="Calibri"/>
                <a:cs typeface="Calibri"/>
                <a:sym typeface="Calibri"/>
              </a:rPr>
              <a:t>The error is too high and our model did very bad performance</a:t>
            </a:r>
            <a:endParaRPr>
              <a:latin typeface="Calibri"/>
              <a:ea typeface="Calibri"/>
              <a:cs typeface="Calibri"/>
              <a:sym typeface="Calibri"/>
            </a:endParaRPr>
          </a:p>
        </p:txBody>
      </p:sp>
      <p:sp>
        <p:nvSpPr>
          <p:cNvPr id="301" name="Google Shape;301;p45"/>
          <p:cNvSpPr txBox="1"/>
          <p:nvPr/>
        </p:nvSpPr>
        <p:spPr>
          <a:xfrm>
            <a:off x="6503775" y="1431325"/>
            <a:ext cx="5086800" cy="8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After </a:t>
            </a:r>
            <a:r>
              <a:rPr b="1" lang="en-US" sz="1600">
                <a:latin typeface="Calibri"/>
                <a:ea typeface="Calibri"/>
                <a:cs typeface="Calibri"/>
                <a:sym typeface="Calibri"/>
              </a:rPr>
              <a:t>Normalization</a:t>
            </a:r>
            <a:endParaRPr b="1" sz="1600">
              <a:latin typeface="Calibri"/>
              <a:ea typeface="Calibri"/>
              <a:cs typeface="Calibri"/>
              <a:sym typeface="Calibri"/>
            </a:endParaRPr>
          </a:p>
        </p:txBody>
      </p:sp>
      <p:sp>
        <p:nvSpPr>
          <p:cNvPr id="302" name="Google Shape;302;p45"/>
          <p:cNvSpPr txBox="1"/>
          <p:nvPr/>
        </p:nvSpPr>
        <p:spPr>
          <a:xfrm>
            <a:off x="6573900" y="3906800"/>
            <a:ext cx="5086800" cy="864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a:latin typeface="Calibri"/>
                <a:ea typeface="Calibri"/>
                <a:cs typeface="Calibri"/>
                <a:sym typeface="Calibri"/>
              </a:rPr>
              <a:t>After normalization the model has drastically improved and the error decreased by vast number, thus normalization helped our model to greatest extent.</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582974" y="268336"/>
            <a:ext cx="10515600" cy="421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Architectural Difference of LSTM Models</a:t>
            </a:r>
            <a:endParaRPr/>
          </a:p>
        </p:txBody>
      </p:sp>
      <p:pic>
        <p:nvPicPr>
          <p:cNvPr id="309" name="Google Shape;309;p46"/>
          <p:cNvPicPr preferRelativeResize="0"/>
          <p:nvPr/>
        </p:nvPicPr>
        <p:blipFill>
          <a:blip r:embed="rId3">
            <a:alphaModFix/>
          </a:blip>
          <a:stretch>
            <a:fillRect/>
          </a:stretch>
        </p:blipFill>
        <p:spPr>
          <a:xfrm>
            <a:off x="1007075" y="881351"/>
            <a:ext cx="3894424" cy="5298650"/>
          </a:xfrm>
          <a:prstGeom prst="rect">
            <a:avLst/>
          </a:prstGeom>
          <a:noFill/>
          <a:ln>
            <a:noFill/>
          </a:ln>
        </p:spPr>
      </p:pic>
      <p:sp>
        <p:nvSpPr>
          <p:cNvPr id="310" name="Google Shape;310;p46"/>
          <p:cNvSpPr txBox="1"/>
          <p:nvPr/>
        </p:nvSpPr>
        <p:spPr>
          <a:xfrm>
            <a:off x="5591425" y="895875"/>
            <a:ext cx="5560500" cy="52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Author’s  Usage:</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Single lstm gate for each pixel.</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results tabulated for best performed pixel.</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Our Usage:</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Single lstm gate for last point</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results tabulated on the same point only</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But one crucial point is that the </a:t>
            </a:r>
            <a:r>
              <a:rPr lang="en-US">
                <a:latin typeface="Calibri"/>
                <a:ea typeface="Calibri"/>
                <a:cs typeface="Calibri"/>
                <a:sym typeface="Calibri"/>
              </a:rPr>
              <a:t>epochs run more faster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Experimented</a:t>
            </a:r>
            <a:r>
              <a:rPr b="1" lang="en-US">
                <a:latin typeface="Calibri"/>
                <a:ea typeface="Calibri"/>
                <a:cs typeface="Calibri"/>
                <a:sym typeface="Calibri"/>
              </a:rPr>
              <a:t> extra:</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tried to make the lstm gates more complex by using more layers of lstm gates but the output was not as good as single lstm gate output, also its taking more time to run epochs.</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769699" y="398211"/>
            <a:ext cx="10515600" cy="42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Introduction</a:t>
            </a:r>
            <a:endParaRPr/>
          </a:p>
        </p:txBody>
      </p:sp>
      <p:sp>
        <p:nvSpPr>
          <p:cNvPr id="176" name="Google Shape;176;p29"/>
          <p:cNvSpPr txBox="1"/>
          <p:nvPr>
            <p:ph idx="1" type="body"/>
          </p:nvPr>
        </p:nvSpPr>
        <p:spPr>
          <a:xfrm>
            <a:off x="650800" y="1148476"/>
            <a:ext cx="10515600" cy="4179300"/>
          </a:xfrm>
          <a:prstGeom prst="rect">
            <a:avLst/>
          </a:prstGeom>
          <a:noFill/>
          <a:ln>
            <a:noFill/>
          </a:ln>
        </p:spPr>
        <p:txBody>
          <a:bodyPr anchorCtr="0" anchor="t" bIns="45700" lIns="91425" spcFirstLastPara="1" rIns="91425" wrap="square" tIns="45700">
            <a:normAutofit/>
          </a:bodyPr>
          <a:lstStyle/>
          <a:p>
            <a:pPr indent="-353695" lvl="0" marL="457200" rtl="0" algn="just">
              <a:lnSpc>
                <a:spcPct val="80000"/>
              </a:lnSpc>
              <a:spcBef>
                <a:spcPts val="0"/>
              </a:spcBef>
              <a:spcAft>
                <a:spcPts val="0"/>
              </a:spcAft>
              <a:buSzPts val="1970"/>
              <a:buChar char="❏"/>
            </a:pPr>
            <a:r>
              <a:rPr lang="en-US" sz="1970"/>
              <a:t>Forecasting oceanic phenomena is critical for maritime safety, coastal management, and disaster preparedness.</a:t>
            </a:r>
            <a:endParaRPr sz="1970"/>
          </a:p>
          <a:p>
            <a:pPr indent="0" lvl="0" marL="457200" rtl="0" algn="just">
              <a:lnSpc>
                <a:spcPct val="80000"/>
              </a:lnSpc>
              <a:spcBef>
                <a:spcPts val="0"/>
              </a:spcBef>
              <a:spcAft>
                <a:spcPts val="0"/>
              </a:spcAft>
              <a:buSzPts val="852"/>
              <a:buNone/>
            </a:pPr>
            <a:r>
              <a:t/>
            </a:r>
            <a:endParaRPr sz="1970"/>
          </a:p>
          <a:p>
            <a:pPr indent="-353695" lvl="0" marL="457200" rtl="0" algn="just">
              <a:lnSpc>
                <a:spcPct val="80000"/>
              </a:lnSpc>
              <a:spcBef>
                <a:spcPts val="0"/>
              </a:spcBef>
              <a:spcAft>
                <a:spcPts val="0"/>
              </a:spcAft>
              <a:buSzPts val="1970"/>
              <a:buChar char="❏"/>
            </a:pPr>
            <a:r>
              <a:rPr lang="en-US" sz="1970"/>
              <a:t>Several sea surface parameters like sea </a:t>
            </a:r>
            <a:r>
              <a:rPr lang="en-US" sz="1970"/>
              <a:t>surface</a:t>
            </a:r>
            <a:r>
              <a:rPr lang="en-US" sz="1970"/>
              <a:t> height, sea surface temperature are essential for developing ocean forecasting models.</a:t>
            </a:r>
            <a:endParaRPr sz="1970"/>
          </a:p>
          <a:p>
            <a:pPr indent="0" lvl="0" marL="457200" rtl="0" algn="just">
              <a:lnSpc>
                <a:spcPct val="80000"/>
              </a:lnSpc>
              <a:spcBef>
                <a:spcPts val="0"/>
              </a:spcBef>
              <a:spcAft>
                <a:spcPts val="0"/>
              </a:spcAft>
              <a:buSzPts val="852"/>
              <a:buNone/>
            </a:pPr>
            <a:r>
              <a:t/>
            </a:r>
            <a:endParaRPr sz="1970"/>
          </a:p>
          <a:p>
            <a:pPr indent="-353695" lvl="0" marL="457200" rtl="0" algn="just">
              <a:lnSpc>
                <a:spcPct val="80000"/>
              </a:lnSpc>
              <a:spcBef>
                <a:spcPts val="0"/>
              </a:spcBef>
              <a:spcAft>
                <a:spcPts val="0"/>
              </a:spcAft>
              <a:buSzPts val="1970"/>
              <a:buChar char="❏"/>
            </a:pPr>
            <a:r>
              <a:rPr lang="en-US" sz="1970"/>
              <a:t>Utilize satellite measurements for precise, real-time SST data, while employing deep learning for anomaly prediction.</a:t>
            </a:r>
            <a:endParaRPr sz="1970"/>
          </a:p>
          <a:p>
            <a:pPr indent="0" lvl="0" marL="457200" rtl="0" algn="just">
              <a:lnSpc>
                <a:spcPct val="80000"/>
              </a:lnSpc>
              <a:spcBef>
                <a:spcPts val="0"/>
              </a:spcBef>
              <a:spcAft>
                <a:spcPts val="0"/>
              </a:spcAft>
              <a:buSzPts val="852"/>
              <a:buNone/>
            </a:pPr>
            <a:r>
              <a:t/>
            </a:r>
            <a:endParaRPr sz="1970"/>
          </a:p>
          <a:p>
            <a:pPr indent="-353695" lvl="0" marL="457200" rtl="0" algn="just">
              <a:lnSpc>
                <a:spcPct val="80000"/>
              </a:lnSpc>
              <a:spcBef>
                <a:spcPts val="0"/>
              </a:spcBef>
              <a:spcAft>
                <a:spcPts val="0"/>
              </a:spcAft>
              <a:buSzPts val="1970"/>
              <a:buChar char="❏"/>
            </a:pPr>
            <a:r>
              <a:rPr lang="en-US" sz="1970"/>
              <a:t>This proposed model utilizes a Long Short-Term Memory (LSTM) neural network to predict anomalies in SST values. </a:t>
            </a:r>
            <a:endParaRPr sz="1970"/>
          </a:p>
          <a:p>
            <a:pPr indent="0" lvl="0" marL="457200" rtl="0" algn="just">
              <a:lnSpc>
                <a:spcPct val="80000"/>
              </a:lnSpc>
              <a:spcBef>
                <a:spcPts val="0"/>
              </a:spcBef>
              <a:spcAft>
                <a:spcPts val="0"/>
              </a:spcAft>
              <a:buSzPts val="852"/>
              <a:buNone/>
            </a:pPr>
            <a:r>
              <a:t/>
            </a:r>
            <a:endParaRPr sz="1970"/>
          </a:p>
          <a:p>
            <a:pPr indent="-353695" lvl="0" marL="457200" rtl="0" algn="just">
              <a:lnSpc>
                <a:spcPct val="80000"/>
              </a:lnSpc>
              <a:spcBef>
                <a:spcPts val="0"/>
              </a:spcBef>
              <a:spcAft>
                <a:spcPts val="0"/>
              </a:spcAft>
              <a:buSzPts val="1970"/>
              <a:buChar char="❏"/>
            </a:pPr>
            <a:r>
              <a:rPr lang="en-US" sz="1970"/>
              <a:t>Aims to capture both spatial and temporal variations in SST values. </a:t>
            </a:r>
            <a:endParaRPr sz="1970"/>
          </a:p>
          <a:p>
            <a:pPr indent="0" lvl="0" marL="457200" rtl="0" algn="just">
              <a:lnSpc>
                <a:spcPct val="80000"/>
              </a:lnSpc>
              <a:spcBef>
                <a:spcPts val="0"/>
              </a:spcBef>
              <a:spcAft>
                <a:spcPts val="0"/>
              </a:spcAft>
              <a:buSzPts val="852"/>
              <a:buNone/>
            </a:pPr>
            <a:r>
              <a:t/>
            </a:r>
            <a:endParaRPr sz="1970"/>
          </a:p>
          <a:p>
            <a:pPr indent="-353695" lvl="0" marL="457200" rtl="0" algn="just">
              <a:lnSpc>
                <a:spcPct val="80000"/>
              </a:lnSpc>
              <a:spcBef>
                <a:spcPts val="0"/>
              </a:spcBef>
              <a:spcAft>
                <a:spcPts val="0"/>
              </a:spcAft>
              <a:buSzPts val="1970"/>
              <a:buChar char="❏"/>
            </a:pPr>
            <a:r>
              <a:rPr lang="en-US" sz="1970"/>
              <a:t>Various established models like ARIMA, SARIMA, are </a:t>
            </a:r>
            <a:r>
              <a:rPr lang="en-US" sz="1970"/>
              <a:t>present, among which one model is</a:t>
            </a:r>
            <a:r>
              <a:rPr lang="en-US" sz="1970"/>
              <a:t> compared in this project.</a:t>
            </a:r>
            <a:endParaRPr sz="730">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170"/>
              <a:buNone/>
            </a:pPr>
            <a:r>
              <a:t/>
            </a:r>
            <a:endParaRPr sz="197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idx="1" type="body"/>
          </p:nvPr>
        </p:nvSpPr>
        <p:spPr>
          <a:xfrm>
            <a:off x="571499" y="1137256"/>
            <a:ext cx="10515600" cy="4908000"/>
          </a:xfrm>
          <a:prstGeom prst="rect">
            <a:avLst/>
          </a:prstGeom>
          <a:noFill/>
          <a:ln>
            <a:noFill/>
          </a:ln>
        </p:spPr>
        <p:txBody>
          <a:bodyPr anchorCtr="0" anchor="t" bIns="45700" lIns="91425" spcFirstLastPara="1" rIns="91425" wrap="square" tIns="45700">
            <a:normAutofit/>
          </a:bodyPr>
          <a:lstStyle/>
          <a:p>
            <a:pPr indent="-184150" lvl="0" marL="228600" rtl="0" algn="l">
              <a:lnSpc>
                <a:spcPct val="115000"/>
              </a:lnSpc>
              <a:spcBef>
                <a:spcPts val="0"/>
              </a:spcBef>
              <a:spcAft>
                <a:spcPts val="0"/>
              </a:spcAft>
              <a:buClr>
                <a:schemeClr val="dk1"/>
              </a:buClr>
              <a:buSzPts val="2100"/>
              <a:buChar char="•"/>
            </a:pPr>
            <a:r>
              <a:rPr b="1" lang="en-US" sz="2100"/>
              <a:t>Conclusion:</a:t>
            </a:r>
            <a:r>
              <a:rPr lang="en-US" sz="2100"/>
              <a:t> Our project demonstrated the effectiveness of LSTM, ARIMA, and SARIMA models in anomaly detection. These diverse approaches offer valuable insights into time series data, providing a robust foundation for anomaly detection in various domains.</a:t>
            </a:r>
            <a:endParaRPr sz="2100"/>
          </a:p>
          <a:p>
            <a:pPr indent="-50800" lvl="0" marL="228600" rtl="0" algn="l">
              <a:lnSpc>
                <a:spcPct val="115000"/>
              </a:lnSpc>
              <a:spcBef>
                <a:spcPts val="1000"/>
              </a:spcBef>
              <a:spcAft>
                <a:spcPts val="0"/>
              </a:spcAft>
              <a:buClr>
                <a:schemeClr val="dk1"/>
              </a:buClr>
              <a:buSzPts val="2800"/>
              <a:buNone/>
            </a:pPr>
            <a:r>
              <a:t/>
            </a:r>
            <a:endParaRPr sz="2100"/>
          </a:p>
          <a:p>
            <a:pPr indent="-184150" lvl="0" marL="228600" rtl="0" algn="l">
              <a:lnSpc>
                <a:spcPct val="115000"/>
              </a:lnSpc>
              <a:spcBef>
                <a:spcPts val="1000"/>
              </a:spcBef>
              <a:spcAft>
                <a:spcPts val="0"/>
              </a:spcAft>
              <a:buClr>
                <a:schemeClr val="dk1"/>
              </a:buClr>
              <a:buSzPts val="2100"/>
              <a:buChar char="•"/>
            </a:pPr>
            <a:r>
              <a:rPr b="1" lang="en-US" sz="2100"/>
              <a:t>Future scope:</a:t>
            </a:r>
            <a:r>
              <a:rPr lang="en-US" sz="2100"/>
              <a:t> Looking ahead, the future scope for this project includes the exploration of hybrid models that combine LSTM, ARIMA, and SARIMA to enhance anomaly detection accuracy. Additionally, further research into optimizing model hyperparameters and streamlining real-time implementation will advance its practical applications. </a:t>
            </a:r>
            <a:endParaRPr sz="2100"/>
          </a:p>
        </p:txBody>
      </p:sp>
      <p:sp>
        <p:nvSpPr>
          <p:cNvPr id="316" name="Google Shape;316;p47"/>
          <p:cNvSpPr txBox="1"/>
          <p:nvPr>
            <p:ph type="title"/>
          </p:nvPr>
        </p:nvSpPr>
        <p:spPr>
          <a:xfrm>
            <a:off x="571499" y="348661"/>
            <a:ext cx="10515600" cy="42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Conclusion and Future Scope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idx="1" type="body"/>
          </p:nvPr>
        </p:nvSpPr>
        <p:spPr>
          <a:xfrm>
            <a:off x="571499" y="1137256"/>
            <a:ext cx="10515600" cy="4908082"/>
          </a:xfrm>
          <a:prstGeom prst="rect">
            <a:avLst/>
          </a:prstGeom>
          <a:no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rPr lang="en-US" sz="1400"/>
              <a:t>[1]</a:t>
            </a:r>
            <a:endParaRPr sz="1400"/>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sz="1400"/>
          </a:p>
          <a:p>
            <a:pPr indent="0" lvl="0" marL="228600" rtl="0" algn="l">
              <a:lnSpc>
                <a:spcPct val="90000"/>
              </a:lnSpc>
              <a:spcBef>
                <a:spcPts val="0"/>
              </a:spcBef>
              <a:spcAft>
                <a:spcPts val="0"/>
              </a:spcAft>
              <a:buNone/>
            </a:pPr>
            <a:r>
              <a:rPr lang="en-US" sz="1400"/>
              <a:t>[2]</a:t>
            </a:r>
            <a:endParaRPr sz="1400"/>
          </a:p>
          <a:p>
            <a:pPr indent="0" lvl="0" marL="228600" rtl="0" algn="l">
              <a:lnSpc>
                <a:spcPct val="90000"/>
              </a:lnSpc>
              <a:spcBef>
                <a:spcPts val="0"/>
              </a:spcBef>
              <a:spcAft>
                <a:spcPts val="0"/>
              </a:spcAft>
              <a:buNone/>
            </a:pPr>
            <a:r>
              <a:t/>
            </a:r>
            <a:endParaRPr sz="1400"/>
          </a:p>
          <a:p>
            <a:pPr indent="0" lvl="0" marL="228600" rtl="0" algn="l">
              <a:lnSpc>
                <a:spcPct val="90000"/>
              </a:lnSpc>
              <a:spcBef>
                <a:spcPts val="0"/>
              </a:spcBef>
              <a:spcAft>
                <a:spcPts val="0"/>
              </a:spcAft>
              <a:buNone/>
            </a:pPr>
            <a:r>
              <a:t/>
            </a:r>
            <a:endParaRPr sz="1400"/>
          </a:p>
          <a:p>
            <a:pPr indent="0" lvl="0" marL="228600" rtl="0" algn="l">
              <a:lnSpc>
                <a:spcPct val="90000"/>
              </a:lnSpc>
              <a:spcBef>
                <a:spcPts val="0"/>
              </a:spcBef>
              <a:spcAft>
                <a:spcPts val="0"/>
              </a:spcAft>
              <a:buNone/>
            </a:pPr>
            <a:r>
              <a:t/>
            </a:r>
            <a:endParaRPr sz="1400"/>
          </a:p>
          <a:p>
            <a:pPr indent="0" lvl="0" marL="228600" rtl="0" algn="l">
              <a:lnSpc>
                <a:spcPct val="90000"/>
              </a:lnSpc>
              <a:spcBef>
                <a:spcPts val="0"/>
              </a:spcBef>
              <a:spcAft>
                <a:spcPts val="0"/>
              </a:spcAft>
              <a:buNone/>
            </a:pPr>
            <a:r>
              <a:rPr lang="en-US" sz="1400"/>
              <a:t>[3]</a:t>
            </a:r>
            <a:endParaRPr sz="1400"/>
          </a:p>
          <a:p>
            <a:pPr indent="0" lvl="0" marL="228600" rtl="0" algn="l">
              <a:lnSpc>
                <a:spcPct val="90000"/>
              </a:lnSpc>
              <a:spcBef>
                <a:spcPts val="0"/>
              </a:spcBef>
              <a:spcAft>
                <a:spcPts val="0"/>
              </a:spcAft>
              <a:buNone/>
            </a:pPr>
            <a:r>
              <a:t/>
            </a:r>
            <a:endParaRPr sz="1400"/>
          </a:p>
          <a:p>
            <a:pPr indent="0" lvl="0" marL="228600" rtl="0" algn="l">
              <a:lnSpc>
                <a:spcPct val="90000"/>
              </a:lnSpc>
              <a:spcBef>
                <a:spcPts val="0"/>
              </a:spcBef>
              <a:spcAft>
                <a:spcPts val="0"/>
              </a:spcAft>
              <a:buNone/>
            </a:pPr>
            <a:r>
              <a:t/>
            </a:r>
            <a:endParaRPr sz="1400"/>
          </a:p>
          <a:p>
            <a:pPr indent="0" lvl="0" marL="228600" rtl="0" algn="l">
              <a:lnSpc>
                <a:spcPct val="90000"/>
              </a:lnSpc>
              <a:spcBef>
                <a:spcPts val="0"/>
              </a:spcBef>
              <a:spcAft>
                <a:spcPts val="0"/>
              </a:spcAft>
              <a:buNone/>
            </a:pPr>
            <a:r>
              <a:rPr lang="en-US" sz="1400"/>
              <a:t>[4]</a:t>
            </a:r>
            <a:endParaRPr sz="1400"/>
          </a:p>
          <a:p>
            <a:pPr indent="0" lvl="0" marL="228600" rtl="0" algn="l">
              <a:lnSpc>
                <a:spcPct val="90000"/>
              </a:lnSpc>
              <a:spcBef>
                <a:spcPts val="0"/>
              </a:spcBef>
              <a:spcAft>
                <a:spcPts val="0"/>
              </a:spcAft>
              <a:buNone/>
            </a:pPr>
            <a:r>
              <a:t/>
            </a:r>
            <a:endParaRPr sz="1400"/>
          </a:p>
          <a:p>
            <a:pPr indent="0" lvl="0" marL="228600" rtl="0" algn="l">
              <a:lnSpc>
                <a:spcPct val="90000"/>
              </a:lnSpc>
              <a:spcBef>
                <a:spcPts val="0"/>
              </a:spcBef>
              <a:spcAft>
                <a:spcPts val="0"/>
              </a:spcAft>
              <a:buNone/>
            </a:pPr>
            <a:r>
              <a:t/>
            </a:r>
            <a:endParaRPr sz="1400"/>
          </a:p>
          <a:p>
            <a:pPr indent="0" lvl="0" marL="228600" rtl="0" algn="l">
              <a:lnSpc>
                <a:spcPct val="90000"/>
              </a:lnSpc>
              <a:spcBef>
                <a:spcPts val="0"/>
              </a:spcBef>
              <a:spcAft>
                <a:spcPts val="0"/>
              </a:spcAft>
              <a:buNone/>
            </a:pPr>
            <a:r>
              <a:t/>
            </a:r>
            <a:endParaRPr sz="1400"/>
          </a:p>
          <a:p>
            <a:pPr indent="0" lvl="0" marL="228600" rtl="0" algn="l">
              <a:lnSpc>
                <a:spcPct val="90000"/>
              </a:lnSpc>
              <a:spcBef>
                <a:spcPts val="0"/>
              </a:spcBef>
              <a:spcAft>
                <a:spcPts val="0"/>
              </a:spcAft>
              <a:buNone/>
            </a:pPr>
            <a:r>
              <a:rPr lang="en-US" sz="1400"/>
              <a:t> </a:t>
            </a:r>
            <a:endParaRPr sz="1400"/>
          </a:p>
          <a:p>
            <a:pPr indent="-50800" lvl="0" marL="228600" rtl="0" algn="l">
              <a:lnSpc>
                <a:spcPct val="90000"/>
              </a:lnSpc>
              <a:spcBef>
                <a:spcPts val="1000"/>
              </a:spcBef>
              <a:spcAft>
                <a:spcPts val="0"/>
              </a:spcAft>
              <a:buClr>
                <a:schemeClr val="dk1"/>
              </a:buClr>
              <a:buSzPts val="2800"/>
              <a:buNone/>
            </a:pPr>
            <a:r>
              <a:t/>
            </a:r>
            <a:endParaRPr sz="1400"/>
          </a:p>
          <a:p>
            <a:pPr indent="0" lvl="0" marL="177800" rtl="0" algn="l">
              <a:lnSpc>
                <a:spcPct val="90000"/>
              </a:lnSpc>
              <a:spcBef>
                <a:spcPts val="1000"/>
              </a:spcBef>
              <a:spcAft>
                <a:spcPts val="0"/>
              </a:spcAft>
              <a:buClr>
                <a:schemeClr val="dk1"/>
              </a:buClr>
              <a:buSzPts val="2800"/>
              <a:buNone/>
            </a:pPr>
            <a:r>
              <a:t/>
            </a:r>
            <a:endParaRPr sz="1400"/>
          </a:p>
        </p:txBody>
      </p:sp>
      <p:sp>
        <p:nvSpPr>
          <p:cNvPr id="322" name="Google Shape;322;p48"/>
          <p:cNvSpPr txBox="1"/>
          <p:nvPr>
            <p:ph type="title"/>
          </p:nvPr>
        </p:nvSpPr>
        <p:spPr>
          <a:xfrm>
            <a:off x="571499" y="348661"/>
            <a:ext cx="10515600" cy="42144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References</a:t>
            </a:r>
            <a:endParaRPr/>
          </a:p>
        </p:txBody>
      </p:sp>
      <p:sp>
        <p:nvSpPr>
          <p:cNvPr id="323" name="Google Shape;323;p48"/>
          <p:cNvSpPr txBox="1"/>
          <p:nvPr/>
        </p:nvSpPr>
        <p:spPr>
          <a:xfrm>
            <a:off x="1200425" y="1078725"/>
            <a:ext cx="8535900" cy="6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Y Zhou, C Lu, K Chen, X Li, “Multilayer fusion recurrent neural network for sea surface height anomaly field prediction”,  </a:t>
            </a:r>
            <a:r>
              <a:rPr i="1" lang="en-US">
                <a:latin typeface="Calibri"/>
                <a:ea typeface="Calibri"/>
                <a:cs typeface="Calibri"/>
                <a:sym typeface="Calibri"/>
              </a:rPr>
              <a:t>IEEE transactions on geoscience and remote sensing</a:t>
            </a:r>
            <a:r>
              <a:rPr lang="en-US">
                <a:latin typeface="Calibri"/>
                <a:ea typeface="Calibri"/>
                <a:cs typeface="Calibri"/>
                <a:sym typeface="Calibri"/>
              </a:rPr>
              <a:t>, vol. 60, pp. 1-11, 2022, 2022.</a:t>
            </a:r>
            <a:endParaRPr>
              <a:latin typeface="Calibri"/>
              <a:ea typeface="Calibri"/>
              <a:cs typeface="Calibri"/>
              <a:sym typeface="Calibri"/>
            </a:endParaRPr>
          </a:p>
        </p:txBody>
      </p:sp>
      <p:sp>
        <p:nvSpPr>
          <p:cNvPr id="324" name="Google Shape;324;p48"/>
          <p:cNvSpPr txBox="1"/>
          <p:nvPr/>
        </p:nvSpPr>
        <p:spPr>
          <a:xfrm>
            <a:off x="1200425" y="1644675"/>
            <a:ext cx="81651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H Yang, Y Wan, Q Yao, B Bao, C Li, Z Sun, H Wang, J Zhang, M Cheriet, “Anomaly Prediction With Hybrid Supervised/Unsupervised Deep Learning for Elastic Optical Networks: A Multi-Index Correlative Approach”, </a:t>
            </a:r>
            <a:r>
              <a:rPr i="1" lang="en-US">
                <a:latin typeface="Calibri"/>
                <a:ea typeface="Calibri"/>
                <a:cs typeface="Calibri"/>
                <a:sym typeface="Calibri"/>
              </a:rPr>
              <a:t>Journal of Lightwave Technology</a:t>
            </a:r>
            <a:r>
              <a:rPr lang="en-US">
                <a:latin typeface="Calibri"/>
                <a:ea typeface="Calibri"/>
                <a:cs typeface="Calibri"/>
                <a:sym typeface="Calibri"/>
              </a:rPr>
              <a:t>, Vol. 40, Issue 14, pp. 4502-4513, Jul 2022.</a:t>
            </a:r>
            <a:endParaRPr>
              <a:latin typeface="Calibri"/>
              <a:ea typeface="Calibri"/>
              <a:cs typeface="Calibri"/>
              <a:sym typeface="Calibri"/>
            </a:endParaRPr>
          </a:p>
        </p:txBody>
      </p:sp>
      <p:sp>
        <p:nvSpPr>
          <p:cNvPr id="325" name="Google Shape;325;p48"/>
          <p:cNvSpPr txBox="1"/>
          <p:nvPr/>
        </p:nvSpPr>
        <p:spPr>
          <a:xfrm>
            <a:off x="1200425" y="2425200"/>
            <a:ext cx="8455500" cy="10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 Xiang, R Lin, “Robust Anomaly Detection for Multivariate Data of Spacecraft Through Recurrent Neural Networks and Extreme Value Theory”, </a:t>
            </a:r>
            <a:r>
              <a:rPr i="1" lang="en-US">
                <a:latin typeface="Calibri"/>
                <a:ea typeface="Calibri"/>
                <a:cs typeface="Calibri"/>
                <a:sym typeface="Calibri"/>
              </a:rPr>
              <a:t>IEEE Access</a:t>
            </a:r>
            <a:r>
              <a:rPr lang="en-US">
                <a:latin typeface="Calibri"/>
                <a:ea typeface="Calibri"/>
                <a:cs typeface="Calibri"/>
                <a:sym typeface="Calibri"/>
              </a:rPr>
              <a:t>,Vol. 9, pp. 167447-167457, 2021.</a:t>
            </a:r>
            <a:endParaRPr>
              <a:latin typeface="Calibri"/>
              <a:ea typeface="Calibri"/>
              <a:cs typeface="Calibri"/>
              <a:sym typeface="Calibri"/>
            </a:endParaRPr>
          </a:p>
        </p:txBody>
      </p:sp>
      <p:sp>
        <p:nvSpPr>
          <p:cNvPr id="326" name="Google Shape;326;p48"/>
          <p:cNvSpPr txBox="1"/>
          <p:nvPr/>
        </p:nvSpPr>
        <p:spPr>
          <a:xfrm>
            <a:off x="1200425" y="3015750"/>
            <a:ext cx="8415300" cy="9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Q Shao, W Li, G Hou, G Han, X Wu, “Mid-term simultaneous spatiotemporal prediction of sea surface height anomaly and sea surface temperature using satellite data in the South China Sea”, </a:t>
            </a:r>
            <a:r>
              <a:rPr i="1" lang="en-US">
                <a:latin typeface="Calibri"/>
                <a:ea typeface="Calibri"/>
                <a:cs typeface="Calibri"/>
                <a:sym typeface="Calibri"/>
              </a:rPr>
              <a:t>IEEE Geoscience and Remote Sensing Letters</a:t>
            </a:r>
            <a:r>
              <a:rPr lang="en-US">
                <a:latin typeface="Calibri"/>
                <a:ea typeface="Calibri"/>
                <a:cs typeface="Calibri"/>
                <a:sym typeface="Calibri"/>
              </a:rPr>
              <a:t>, Vol. 19, pp. 1-5, 2020.</a:t>
            </a:r>
            <a:endParaRPr>
              <a:latin typeface="Calibri"/>
              <a:ea typeface="Calibri"/>
              <a:cs typeface="Calibri"/>
              <a:sym typeface="Calibri"/>
            </a:endParaRPr>
          </a:p>
        </p:txBody>
      </p:sp>
      <p:sp>
        <p:nvSpPr>
          <p:cNvPr id="327" name="Google Shape;327;p48"/>
          <p:cNvSpPr txBox="1"/>
          <p:nvPr/>
        </p:nvSpPr>
        <p:spPr>
          <a:xfrm>
            <a:off x="1225925" y="3771325"/>
            <a:ext cx="8364300" cy="10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838200" y="3607401"/>
            <a:ext cx="10515600" cy="1133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oppins"/>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639774" y="621811"/>
            <a:ext cx="10515600" cy="42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Motivation</a:t>
            </a:r>
            <a:endParaRPr/>
          </a:p>
        </p:txBody>
      </p:sp>
      <p:sp>
        <p:nvSpPr>
          <p:cNvPr id="182" name="Google Shape;182;p30"/>
          <p:cNvSpPr txBox="1"/>
          <p:nvPr>
            <p:ph idx="1" type="body"/>
          </p:nvPr>
        </p:nvSpPr>
        <p:spPr>
          <a:xfrm>
            <a:off x="639774" y="1537781"/>
            <a:ext cx="10515600" cy="4908000"/>
          </a:xfrm>
          <a:prstGeom prst="rect">
            <a:avLst/>
          </a:prstGeom>
          <a:noFill/>
          <a:ln>
            <a:noFill/>
          </a:ln>
        </p:spPr>
        <p:txBody>
          <a:bodyPr anchorCtr="0" anchor="t" bIns="45700" lIns="91425" spcFirstLastPara="1" rIns="91425" wrap="square" tIns="45700">
            <a:normAutofit/>
          </a:bodyPr>
          <a:lstStyle/>
          <a:p>
            <a:pPr indent="-340360" lvl="0" marL="457200" rtl="0" algn="just">
              <a:lnSpc>
                <a:spcPct val="70000"/>
              </a:lnSpc>
              <a:spcBef>
                <a:spcPts val="0"/>
              </a:spcBef>
              <a:spcAft>
                <a:spcPts val="0"/>
              </a:spcAft>
              <a:buSzPts val="1760"/>
              <a:buChar char="❏"/>
            </a:pPr>
            <a:r>
              <a:rPr lang="en-US" sz="1760"/>
              <a:t>SST changes can have significant impacts on coastal areas, including variations in climate and weather patterns, flooding, habitat loss, erosion, and saltwater intrusion.</a:t>
            </a:r>
            <a:endParaRPr sz="1760"/>
          </a:p>
          <a:p>
            <a:pPr indent="0" lvl="0" marL="457200" rtl="0" algn="just">
              <a:lnSpc>
                <a:spcPct val="70000"/>
              </a:lnSpc>
              <a:spcBef>
                <a:spcPts val="0"/>
              </a:spcBef>
              <a:spcAft>
                <a:spcPts val="0"/>
              </a:spcAft>
              <a:buSzPts val="770"/>
              <a:buNone/>
            </a:pPr>
            <a:r>
              <a:t/>
            </a:r>
            <a:endParaRPr sz="1760"/>
          </a:p>
          <a:p>
            <a:pPr indent="-340360" lvl="0" marL="457200" rtl="0" algn="just">
              <a:lnSpc>
                <a:spcPct val="70000"/>
              </a:lnSpc>
              <a:spcBef>
                <a:spcPts val="0"/>
              </a:spcBef>
              <a:spcAft>
                <a:spcPts val="0"/>
              </a:spcAft>
              <a:buSzPts val="1760"/>
              <a:buChar char="❏"/>
            </a:pPr>
            <a:r>
              <a:rPr lang="en-US" sz="1760"/>
              <a:t>Changes in sea surface temperature are caused by several factors such as solar radiation, oceanic current etc.</a:t>
            </a:r>
            <a:endParaRPr sz="1760"/>
          </a:p>
          <a:p>
            <a:pPr indent="0" lvl="0" marL="457200" rtl="0" algn="just">
              <a:lnSpc>
                <a:spcPct val="70000"/>
              </a:lnSpc>
              <a:spcBef>
                <a:spcPts val="0"/>
              </a:spcBef>
              <a:spcAft>
                <a:spcPts val="0"/>
              </a:spcAft>
              <a:buSzPts val="770"/>
              <a:buNone/>
            </a:pPr>
            <a:r>
              <a:t/>
            </a:r>
            <a:endParaRPr sz="1760"/>
          </a:p>
          <a:p>
            <a:pPr indent="-340360" lvl="0" marL="457200" rtl="0" algn="just">
              <a:lnSpc>
                <a:spcPct val="70000"/>
              </a:lnSpc>
              <a:spcBef>
                <a:spcPts val="0"/>
              </a:spcBef>
              <a:spcAft>
                <a:spcPts val="0"/>
              </a:spcAft>
              <a:buSzPts val="1760"/>
              <a:buChar char="❏"/>
            </a:pPr>
            <a:r>
              <a:rPr lang="en-US" sz="1760"/>
              <a:t>The sea surface temperature has risen at an average rate of 0.14°F per decade from 1901 to 2020. </a:t>
            </a:r>
            <a:r>
              <a:rPr lang="en-US" sz="1760" u="sng">
                <a:solidFill>
                  <a:schemeClr val="hlink"/>
                </a:solidFill>
                <a:hlinkClick r:id="rId3"/>
              </a:rPr>
              <a:t>click here for report</a:t>
            </a:r>
            <a:endParaRPr sz="1760"/>
          </a:p>
          <a:p>
            <a:pPr indent="0" lvl="0" marL="457200" rtl="0" algn="just">
              <a:lnSpc>
                <a:spcPct val="70000"/>
              </a:lnSpc>
              <a:spcBef>
                <a:spcPts val="0"/>
              </a:spcBef>
              <a:spcAft>
                <a:spcPts val="0"/>
              </a:spcAft>
              <a:buSzPts val="770"/>
              <a:buNone/>
            </a:pPr>
            <a:r>
              <a:t/>
            </a:r>
            <a:endParaRPr sz="1760"/>
          </a:p>
          <a:p>
            <a:pPr indent="-340360" lvl="0" marL="457200" rtl="0" algn="just">
              <a:lnSpc>
                <a:spcPct val="70000"/>
              </a:lnSpc>
              <a:spcBef>
                <a:spcPts val="0"/>
              </a:spcBef>
              <a:spcAft>
                <a:spcPts val="0"/>
              </a:spcAft>
              <a:buSzPts val="1760"/>
              <a:buChar char="❏"/>
            </a:pPr>
            <a:r>
              <a:rPr lang="en-US" sz="1760"/>
              <a:t>Warmer oceans results in rise in sea levels </a:t>
            </a:r>
            <a:r>
              <a:rPr lang="en-US" sz="1760"/>
              <a:t>which pose a significant threat to coastal countries, particularly India, China, Bangladesh, the Netherlands, and others.</a:t>
            </a:r>
            <a:r>
              <a:rPr lang="en-US" sz="1760"/>
              <a:t> </a:t>
            </a:r>
            <a:endParaRPr sz="1760"/>
          </a:p>
          <a:p>
            <a:pPr indent="0" lvl="0" marL="457200" rtl="0" algn="just">
              <a:lnSpc>
                <a:spcPct val="70000"/>
              </a:lnSpc>
              <a:spcBef>
                <a:spcPts val="0"/>
              </a:spcBef>
              <a:spcAft>
                <a:spcPts val="0"/>
              </a:spcAft>
              <a:buSzPts val="770"/>
              <a:buNone/>
            </a:pPr>
            <a:r>
              <a:t/>
            </a:r>
            <a:endParaRPr sz="1760"/>
          </a:p>
          <a:p>
            <a:pPr indent="-340360" lvl="0" marL="457200" rtl="0" algn="just">
              <a:lnSpc>
                <a:spcPct val="70000"/>
              </a:lnSpc>
              <a:spcBef>
                <a:spcPts val="0"/>
              </a:spcBef>
              <a:spcAft>
                <a:spcPts val="0"/>
              </a:spcAft>
              <a:buSzPts val="1760"/>
              <a:buChar char="❏"/>
            </a:pPr>
            <a:r>
              <a:rPr lang="en-US" sz="1760"/>
              <a:t>Warmer water in the Indian Ocean is contributing to stronger cyclones, hurricanes, and storm surges. For instance, the Super Cyclone Amphan, 2020</a:t>
            </a:r>
            <a:endParaRPr sz="1760"/>
          </a:p>
          <a:p>
            <a:pPr indent="0" lvl="0" marL="457200" rtl="0" algn="just">
              <a:lnSpc>
                <a:spcPct val="70000"/>
              </a:lnSpc>
              <a:spcBef>
                <a:spcPts val="0"/>
              </a:spcBef>
              <a:spcAft>
                <a:spcPts val="0"/>
              </a:spcAft>
              <a:buSzPts val="770"/>
              <a:buNone/>
            </a:pPr>
            <a:r>
              <a:t/>
            </a:r>
            <a:endParaRPr sz="1760"/>
          </a:p>
          <a:p>
            <a:pPr indent="-340360" lvl="0" marL="457200" rtl="0" algn="just">
              <a:lnSpc>
                <a:spcPct val="70000"/>
              </a:lnSpc>
              <a:spcBef>
                <a:spcPts val="0"/>
              </a:spcBef>
              <a:spcAft>
                <a:spcPts val="0"/>
              </a:spcAft>
              <a:buSzPts val="1760"/>
              <a:buChar char="❏"/>
            </a:pPr>
            <a:r>
              <a:rPr lang="en-US" sz="1760"/>
              <a:t>Motivation : To develop a model for predicting anomalies in SST values which is crucial for assessing these impacts and implementing effective disaster preparedness measures in coastal regions.</a:t>
            </a:r>
            <a:endParaRPr sz="1760"/>
          </a:p>
          <a:p>
            <a:pPr indent="0" lvl="0" marL="0" rtl="0" algn="just">
              <a:lnSpc>
                <a:spcPct val="70000"/>
              </a:lnSpc>
              <a:spcBef>
                <a:spcPts val="0"/>
              </a:spcBef>
              <a:spcAft>
                <a:spcPts val="0"/>
              </a:spcAft>
              <a:buClr>
                <a:schemeClr val="dk1"/>
              </a:buClr>
              <a:buSzPts val="770"/>
              <a:buFont typeface="Arial"/>
              <a:buNone/>
            </a:pPr>
            <a:r>
              <a:t/>
            </a:r>
            <a:endParaRPr sz="1760"/>
          </a:p>
          <a:p>
            <a:pPr indent="0" lvl="0" marL="0" rtl="0" algn="just">
              <a:lnSpc>
                <a:spcPct val="70000"/>
              </a:lnSpc>
              <a:spcBef>
                <a:spcPts val="0"/>
              </a:spcBef>
              <a:spcAft>
                <a:spcPts val="0"/>
              </a:spcAft>
              <a:buClr>
                <a:schemeClr val="dk1"/>
              </a:buClr>
              <a:buSzPts val="1960"/>
              <a:buNone/>
            </a:pPr>
            <a:r>
              <a:t/>
            </a:r>
            <a:endParaRPr sz="1760"/>
          </a:p>
          <a:p>
            <a:pPr indent="0" lvl="0" marL="0" rtl="0" algn="just">
              <a:lnSpc>
                <a:spcPct val="70000"/>
              </a:lnSpc>
              <a:spcBef>
                <a:spcPts val="1000"/>
              </a:spcBef>
              <a:spcAft>
                <a:spcPts val="0"/>
              </a:spcAft>
              <a:buClr>
                <a:schemeClr val="dk1"/>
              </a:buClr>
              <a:buSzPts val="1960"/>
              <a:buNone/>
            </a:pPr>
            <a:r>
              <a:t/>
            </a:r>
            <a:endParaRPr sz="176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249574" y="212086"/>
            <a:ext cx="10515600" cy="421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3000"/>
              <a:t>Background Study/Related Work</a:t>
            </a:r>
            <a:endParaRPr sz="3000"/>
          </a:p>
        </p:txBody>
      </p:sp>
      <p:graphicFrame>
        <p:nvGraphicFramePr>
          <p:cNvPr id="189" name="Google Shape;189;p31"/>
          <p:cNvGraphicFramePr/>
          <p:nvPr/>
        </p:nvGraphicFramePr>
        <p:xfrm>
          <a:off x="249575" y="804063"/>
          <a:ext cx="3000000" cy="3000000"/>
        </p:xfrm>
        <a:graphic>
          <a:graphicData uri="http://schemas.openxmlformats.org/drawingml/2006/table">
            <a:tbl>
              <a:tblPr>
                <a:noFill/>
                <a:tableStyleId>{D0A5AC15-9103-40EB-A2BD-5C9254758579}</a:tableStyleId>
              </a:tblPr>
              <a:tblGrid>
                <a:gridCol w="1868275"/>
                <a:gridCol w="1889225"/>
                <a:gridCol w="2981375"/>
                <a:gridCol w="2351650"/>
                <a:gridCol w="2547600"/>
              </a:tblGrid>
              <a:tr h="348425">
                <a:tc>
                  <a:txBody>
                    <a:bodyPr/>
                    <a:lstStyle/>
                    <a:p>
                      <a:pPr indent="0" lvl="0" marL="0" rtl="0" algn="ctr">
                        <a:spcBef>
                          <a:spcPts val="0"/>
                        </a:spcBef>
                        <a:spcAft>
                          <a:spcPts val="1000"/>
                        </a:spcAft>
                        <a:buNone/>
                      </a:pPr>
                      <a:r>
                        <a:rPr b="1" lang="en-US" sz="1100">
                          <a:solidFill>
                            <a:schemeClr val="dk1"/>
                          </a:solidFill>
                          <a:latin typeface="Times New Roman"/>
                          <a:ea typeface="Times New Roman"/>
                          <a:cs typeface="Times New Roman"/>
                          <a:sym typeface="Times New Roman"/>
                        </a:rPr>
                        <a:t>Title &amp; Year</a:t>
                      </a:r>
                      <a:endParaRPr sz="1100"/>
                    </a:p>
                  </a:txBody>
                  <a:tcPr marT="91425" marB="91425" marR="91425" marL="91425"/>
                </a:tc>
                <a:tc>
                  <a:txBody>
                    <a:bodyPr/>
                    <a:lstStyle/>
                    <a:p>
                      <a:pPr indent="0" lvl="0" marL="0" rtl="0" algn="ctr">
                        <a:spcBef>
                          <a:spcPts val="0"/>
                        </a:spcBef>
                        <a:spcAft>
                          <a:spcPts val="1000"/>
                        </a:spcAft>
                        <a:buNone/>
                      </a:pPr>
                      <a:r>
                        <a:rPr b="1" lang="en-US" sz="1100">
                          <a:solidFill>
                            <a:schemeClr val="dk1"/>
                          </a:solidFill>
                          <a:latin typeface="Times New Roman"/>
                          <a:ea typeface="Times New Roman"/>
                          <a:cs typeface="Times New Roman"/>
                          <a:sym typeface="Times New Roman"/>
                        </a:rPr>
                        <a:t>Problem</a:t>
                      </a:r>
                      <a:endParaRPr sz="1100"/>
                    </a:p>
                  </a:txBody>
                  <a:tcPr marT="91425" marB="91425" marR="91425" marL="91425"/>
                </a:tc>
                <a:tc>
                  <a:txBody>
                    <a:bodyPr/>
                    <a:lstStyle/>
                    <a:p>
                      <a:pPr indent="0" lvl="0" marL="0" rtl="0" algn="ctr">
                        <a:spcBef>
                          <a:spcPts val="0"/>
                        </a:spcBef>
                        <a:spcAft>
                          <a:spcPts val="1000"/>
                        </a:spcAft>
                        <a:buNone/>
                      </a:pPr>
                      <a:r>
                        <a:rPr b="1" lang="en-US" sz="1100">
                          <a:solidFill>
                            <a:schemeClr val="dk1"/>
                          </a:solidFill>
                          <a:latin typeface="Times New Roman"/>
                          <a:ea typeface="Times New Roman"/>
                          <a:cs typeface="Times New Roman"/>
                          <a:sym typeface="Times New Roman"/>
                        </a:rPr>
                        <a:t>Contributions</a:t>
                      </a:r>
                      <a:endParaRPr sz="1100"/>
                    </a:p>
                  </a:txBody>
                  <a:tcPr marT="91425" marB="91425" marR="91425" marL="91425"/>
                </a:tc>
                <a:tc>
                  <a:txBody>
                    <a:bodyPr/>
                    <a:lstStyle/>
                    <a:p>
                      <a:pPr indent="0" lvl="0" marL="0" rtl="0" algn="ctr">
                        <a:spcBef>
                          <a:spcPts val="0"/>
                        </a:spcBef>
                        <a:spcAft>
                          <a:spcPts val="1000"/>
                        </a:spcAft>
                        <a:buNone/>
                      </a:pPr>
                      <a:r>
                        <a:rPr b="1" lang="en-US" sz="1100">
                          <a:solidFill>
                            <a:schemeClr val="dk1"/>
                          </a:solidFill>
                          <a:latin typeface="Times New Roman"/>
                          <a:ea typeface="Times New Roman"/>
                          <a:cs typeface="Times New Roman"/>
                          <a:sym typeface="Times New Roman"/>
                        </a:rPr>
                        <a:t>Limitations</a:t>
                      </a:r>
                      <a:endParaRPr b="1" sz="11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1000"/>
                        </a:spcAft>
                        <a:buNone/>
                      </a:pPr>
                      <a:r>
                        <a:rPr b="1" lang="en-US" sz="1100">
                          <a:solidFill>
                            <a:schemeClr val="dk1"/>
                          </a:solidFill>
                          <a:latin typeface="Times New Roman"/>
                          <a:ea typeface="Times New Roman"/>
                          <a:cs typeface="Times New Roman"/>
                          <a:sym typeface="Times New Roman"/>
                        </a:rPr>
                        <a:t>Future Work</a:t>
                      </a:r>
                      <a:endParaRPr b="1" sz="1100">
                        <a:solidFill>
                          <a:schemeClr val="dk1"/>
                        </a:solidFill>
                        <a:latin typeface="Times New Roman"/>
                        <a:ea typeface="Times New Roman"/>
                        <a:cs typeface="Times New Roman"/>
                        <a:sym typeface="Times New Roman"/>
                      </a:endParaRPr>
                    </a:p>
                  </a:txBody>
                  <a:tcPr marT="91425" marB="91425" marR="91425" marL="91425"/>
                </a:tc>
              </a:tr>
              <a:tr h="2316025">
                <a:tc>
                  <a:txBody>
                    <a:bodyPr/>
                    <a:lstStyle/>
                    <a:p>
                      <a:pPr indent="0" lvl="0" marL="0" rtl="0" algn="l">
                        <a:spcBef>
                          <a:spcPts val="0"/>
                        </a:spcBef>
                        <a:spcAft>
                          <a:spcPts val="0"/>
                        </a:spcAft>
                        <a:buNone/>
                      </a:pPr>
                      <a:r>
                        <a:rPr b="1" lang="en-US" sz="1100">
                          <a:solidFill>
                            <a:schemeClr val="dk1"/>
                          </a:solidFill>
                          <a:latin typeface="Times New Roman"/>
                          <a:ea typeface="Times New Roman"/>
                          <a:cs typeface="Times New Roman"/>
                          <a:sym typeface="Times New Roman"/>
                        </a:rPr>
                        <a:t>Title : </a:t>
                      </a:r>
                      <a:r>
                        <a:rPr lang="en-US" sz="1100">
                          <a:solidFill>
                            <a:schemeClr val="dk1"/>
                          </a:solidFill>
                          <a:latin typeface="Times New Roman"/>
                          <a:ea typeface="Times New Roman"/>
                          <a:cs typeface="Times New Roman"/>
                          <a:sym typeface="Times New Roman"/>
                        </a:rPr>
                        <a:t>Multilayer Fusion Recurrent Neural Network for Sea Surface Height Anomaly Field Prediction</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b="1" lang="en-US" sz="1100">
                          <a:solidFill>
                            <a:schemeClr val="dk1"/>
                          </a:solidFill>
                          <a:latin typeface="Times New Roman"/>
                          <a:ea typeface="Times New Roman"/>
                          <a:cs typeface="Times New Roman"/>
                          <a:sym typeface="Times New Roman"/>
                        </a:rPr>
                        <a:t>Year : </a:t>
                      </a:r>
                      <a:r>
                        <a:rPr lang="en-US" sz="1100">
                          <a:solidFill>
                            <a:schemeClr val="dk1"/>
                          </a:solidFill>
                          <a:latin typeface="Times New Roman"/>
                          <a:ea typeface="Times New Roman"/>
                          <a:cs typeface="Times New Roman"/>
                          <a:sym typeface="Times New Roman"/>
                        </a:rPr>
                        <a:t>2022</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1000"/>
                        </a:spcAft>
                        <a:buNone/>
                      </a:pPr>
                      <a:r>
                        <a:rPr b="1" lang="en-US" sz="1100">
                          <a:solidFill>
                            <a:schemeClr val="dk1"/>
                          </a:solidFill>
                          <a:latin typeface="Times New Roman"/>
                          <a:ea typeface="Times New Roman"/>
                          <a:cs typeface="Times New Roman"/>
                          <a:sym typeface="Times New Roman"/>
                        </a:rPr>
                        <a:t>Journal :</a:t>
                      </a:r>
                      <a:r>
                        <a:rPr lang="en-US" sz="1100">
                          <a:solidFill>
                            <a:schemeClr val="dk1"/>
                          </a:solidFill>
                          <a:latin typeface="Times New Roman"/>
                          <a:ea typeface="Times New Roman"/>
                          <a:cs typeface="Times New Roman"/>
                          <a:sym typeface="Times New Roman"/>
                        </a:rPr>
                        <a:t>  IEEE transactions on Geoscience and Remote Sensing</a:t>
                      </a:r>
                      <a:endParaRPr sz="1100"/>
                    </a:p>
                  </a:txBody>
                  <a:tcPr marT="91425" marB="91425" marR="91425" marL="91425"/>
                </a:tc>
                <a:tc>
                  <a:txBody>
                    <a:bodyPr/>
                    <a:lstStyle/>
                    <a:p>
                      <a:pPr indent="0" lvl="0" marL="0" rtl="0" algn="l">
                        <a:spcBef>
                          <a:spcPts val="0"/>
                        </a:spcBef>
                        <a:spcAft>
                          <a:spcPts val="0"/>
                        </a:spcAft>
                        <a:buNone/>
                      </a:pPr>
                      <a:r>
                        <a:rPr lang="en-US" sz="1100">
                          <a:solidFill>
                            <a:schemeClr val="dk1"/>
                          </a:solidFill>
                          <a:latin typeface="Times New Roman"/>
                          <a:ea typeface="Times New Roman"/>
                          <a:cs typeface="Times New Roman"/>
                          <a:sym typeface="Times New Roman"/>
                        </a:rPr>
                        <a:t>Addresses the need for accurate and holistic prediction of sea surface height anomaly (SSHA) in the South China Sea using a Multi-layer Fusion  Recurrent Neural Network.</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1000"/>
                        </a:spcAft>
                        <a:buNone/>
                      </a:pPr>
                      <a:r>
                        <a:t/>
                      </a:r>
                      <a:endParaRPr sz="1100"/>
                    </a:p>
                  </a:txBody>
                  <a:tcPr marT="91425" marB="91425" marR="91425" marL="91425"/>
                </a:tc>
                <a:tc>
                  <a:txBody>
                    <a:bodyPr/>
                    <a:lstStyle/>
                    <a:p>
                      <a:pPr indent="-298450" lvl="0" marL="457200" rtl="0" algn="l">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Introduces a novel MLFrnn model that fully captures contextual and time-sequential information from neighboring and remote regions to improve accuracy</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Integrates both spatial and temporal features, forecasting the entire SSHA map for the region in a single model. A multilayer fusion cell is designed to effectively combine global and local spatiotemporal features.</a:t>
                      </a:r>
                      <a:endParaRPr sz="11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1) The MLFrnn's computational complexity could hinder real-time applications.</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2) The study focused on the South China Sea; generalization to other regions may require further investigation.</a:t>
                      </a:r>
                      <a:endParaRPr sz="1100">
                        <a:solidFill>
                          <a:schemeClr val="dk1"/>
                        </a:solidFill>
                        <a:latin typeface="Times New Roman"/>
                        <a:ea typeface="Times New Roman"/>
                        <a:cs typeface="Times New Roman"/>
                        <a:sym typeface="Times New Roman"/>
                      </a:endParaRPr>
                    </a:p>
                    <a:p>
                      <a:pPr indent="-228600" lvl="0" marL="457200" rtl="0" algn="l">
                        <a:spcBef>
                          <a:spcPts val="1000"/>
                        </a:spcBef>
                        <a:spcAft>
                          <a:spcPts val="1000"/>
                        </a:spcAft>
                        <a:buNone/>
                      </a:pPr>
                      <a:r>
                        <a:t/>
                      </a:r>
                      <a:endParaRPr sz="11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 1) Investigate model optimization for faster inference.</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100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2) Extend the MLFrnn to analyze SSHA fields in different ocean regions for broader applicability.</a:t>
                      </a:r>
                      <a:endParaRPr sz="1100">
                        <a:solidFill>
                          <a:schemeClr val="dk1"/>
                        </a:solidFill>
                        <a:latin typeface="Times New Roman"/>
                        <a:ea typeface="Times New Roman"/>
                        <a:cs typeface="Times New Roman"/>
                        <a:sym typeface="Times New Roman"/>
                      </a:endParaRPr>
                    </a:p>
                  </a:txBody>
                  <a:tcPr marT="91425" marB="91425" marR="91425" marL="91425"/>
                </a:tc>
              </a:tr>
              <a:tr h="2288950">
                <a:tc>
                  <a:txBody>
                    <a:bodyPr/>
                    <a:lstStyle/>
                    <a:p>
                      <a:pPr indent="0" lvl="0" marL="0" rtl="0" algn="l">
                        <a:spcBef>
                          <a:spcPts val="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Title :</a:t>
                      </a:r>
                      <a:r>
                        <a:rPr lang="en-US" sz="1100">
                          <a:solidFill>
                            <a:schemeClr val="dk1"/>
                          </a:solidFill>
                          <a:latin typeface="Times New Roman"/>
                          <a:ea typeface="Times New Roman"/>
                          <a:cs typeface="Times New Roman"/>
                          <a:sym typeface="Times New Roman"/>
                        </a:rPr>
                        <a:t> Anomaly Prediction With Hybrid Supervised/Unsupervised Deep Learning for Elastic Optical Networks: A Multi-Index Correlative Approach</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Year :  </a:t>
                      </a:r>
                      <a:r>
                        <a:rPr lang="en-US" sz="1100">
                          <a:solidFill>
                            <a:schemeClr val="dk1"/>
                          </a:solidFill>
                          <a:latin typeface="Times New Roman"/>
                          <a:ea typeface="Times New Roman"/>
                          <a:cs typeface="Times New Roman"/>
                          <a:sym typeface="Times New Roman"/>
                        </a:rPr>
                        <a:t>2022</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b="1" lang="en-US" sz="1100">
                          <a:solidFill>
                            <a:schemeClr val="dk1"/>
                          </a:solidFill>
                          <a:latin typeface="Times New Roman"/>
                          <a:ea typeface="Times New Roman"/>
                          <a:cs typeface="Times New Roman"/>
                          <a:sym typeface="Times New Roman"/>
                        </a:rPr>
                        <a:t>Journal : </a:t>
                      </a:r>
                      <a:r>
                        <a:rPr lang="en-US" sz="1100">
                          <a:solidFill>
                            <a:schemeClr val="dk1"/>
                          </a:solidFill>
                          <a:latin typeface="Times New Roman"/>
                          <a:ea typeface="Times New Roman"/>
                          <a:cs typeface="Times New Roman"/>
                          <a:sym typeface="Times New Roman"/>
                        </a:rPr>
                        <a:t> Journal of Lightwave Technology</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t/>
                      </a:r>
                      <a:endParaRPr sz="1100"/>
                    </a:p>
                  </a:txBody>
                  <a:tcPr marT="91425" marB="91425" marR="91425" marL="91425"/>
                </a:tc>
                <a:tc>
                  <a:txBody>
                    <a:bodyPr/>
                    <a:lstStyle/>
                    <a:p>
                      <a:pPr indent="0" lvl="0" marL="0" rtl="0" algn="l">
                        <a:spcBef>
                          <a:spcPts val="0"/>
                        </a:spcBef>
                        <a:spcAft>
                          <a:spcPts val="100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A</a:t>
                      </a:r>
                      <a:r>
                        <a:rPr lang="en-US" sz="1100">
                          <a:solidFill>
                            <a:schemeClr val="dk1"/>
                          </a:solidFill>
                          <a:latin typeface="Times New Roman"/>
                          <a:ea typeface="Times New Roman"/>
                          <a:cs typeface="Times New Roman"/>
                          <a:sym typeface="Times New Roman"/>
                        </a:rPr>
                        <a:t>ddresses the challenge of predicting network anomalies in complex optical network environments.</a:t>
                      </a:r>
                      <a:endParaRPr sz="1100"/>
                    </a:p>
                  </a:txBody>
                  <a:tcPr marT="91425" marB="91425" marR="91425" marL="91425"/>
                </a:tc>
                <a:tc>
                  <a:txBody>
                    <a:bodyPr/>
                    <a:lstStyle/>
                    <a:p>
                      <a:pPr indent="-298450" lvl="0" marL="457200" rtl="0" algn="l">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P</a:t>
                      </a:r>
                      <a:r>
                        <a:rPr lang="en-US" sz="1100">
                          <a:solidFill>
                            <a:schemeClr val="dk1"/>
                          </a:solidFill>
                          <a:latin typeface="Times New Roman"/>
                          <a:ea typeface="Times New Roman"/>
                          <a:cs typeface="Times New Roman"/>
                          <a:sym typeface="Times New Roman"/>
                        </a:rPr>
                        <a:t>roposes a multi-index anomaly prediction scheme that combines supervised and unsupervised deep learning techniques for elastic optical networks.</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The proposed scheme for elastic optical networks (EON) with multiple indicators utilizes correlative prediction and LSTM neural networks to forecast future time series.</a:t>
                      </a:r>
                      <a:endParaRPr sz="11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1) Limited dataset size may affect the generalization of the model.</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100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2) The scheme's performance on highly dynamic network environments needs further investigation</a:t>
                      </a:r>
                      <a:endParaRPr sz="11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1) Use data augmentation for improving model.</a:t>
                      </a:r>
                      <a:endParaRPr sz="1100">
                        <a:solidFill>
                          <a:schemeClr val="dk1"/>
                        </a:solidFill>
                        <a:latin typeface="Times New Roman"/>
                        <a:ea typeface="Times New Roman"/>
                        <a:cs typeface="Times New Roman"/>
                        <a:sym typeface="Times New Roman"/>
                      </a:endParaRPr>
                    </a:p>
                    <a:p>
                      <a:pPr indent="-228600" lvl="0" marL="457200" rtl="0" algn="l">
                        <a:spcBef>
                          <a:spcPts val="100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228600" lvl="0" marL="457200" rtl="0" algn="l">
                        <a:spcBef>
                          <a:spcPts val="1000"/>
                        </a:spcBef>
                        <a:spcAft>
                          <a:spcPts val="1000"/>
                        </a:spcAft>
                        <a:buNone/>
                      </a:pPr>
                      <a:r>
                        <a:t/>
                      </a:r>
                      <a:endParaRPr sz="11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249574" y="212086"/>
            <a:ext cx="10515600" cy="421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3000"/>
              <a:t>Background Study/Related Work</a:t>
            </a:r>
            <a:endParaRPr sz="3000"/>
          </a:p>
        </p:txBody>
      </p:sp>
      <p:graphicFrame>
        <p:nvGraphicFramePr>
          <p:cNvPr id="196" name="Google Shape;196;p32"/>
          <p:cNvGraphicFramePr/>
          <p:nvPr/>
        </p:nvGraphicFramePr>
        <p:xfrm>
          <a:off x="249575" y="843688"/>
          <a:ext cx="3000000" cy="3000000"/>
        </p:xfrm>
        <a:graphic>
          <a:graphicData uri="http://schemas.openxmlformats.org/drawingml/2006/table">
            <a:tbl>
              <a:tblPr>
                <a:noFill/>
                <a:tableStyleId>{D0A5AC15-9103-40EB-A2BD-5C9254758579}</a:tableStyleId>
              </a:tblPr>
              <a:tblGrid>
                <a:gridCol w="1759850"/>
                <a:gridCol w="1614675"/>
                <a:gridCol w="2768075"/>
                <a:gridCol w="2787900"/>
                <a:gridCol w="2718525"/>
              </a:tblGrid>
              <a:tr h="343275">
                <a:tc>
                  <a:txBody>
                    <a:bodyPr/>
                    <a:lstStyle/>
                    <a:p>
                      <a:pPr indent="0" lvl="0" marL="0" rtl="0" algn="ctr">
                        <a:spcBef>
                          <a:spcPts val="0"/>
                        </a:spcBef>
                        <a:spcAft>
                          <a:spcPts val="1000"/>
                        </a:spcAft>
                        <a:buNone/>
                      </a:pPr>
                      <a:r>
                        <a:rPr b="1" lang="en-US" sz="1100">
                          <a:solidFill>
                            <a:schemeClr val="dk1"/>
                          </a:solidFill>
                          <a:latin typeface="Times New Roman"/>
                          <a:ea typeface="Times New Roman"/>
                          <a:cs typeface="Times New Roman"/>
                          <a:sym typeface="Times New Roman"/>
                        </a:rPr>
                        <a:t>Title &amp; Year</a:t>
                      </a:r>
                      <a:endParaRPr sz="1100"/>
                    </a:p>
                  </a:txBody>
                  <a:tcPr marT="91425" marB="91425" marR="91425" marL="91425"/>
                </a:tc>
                <a:tc>
                  <a:txBody>
                    <a:bodyPr/>
                    <a:lstStyle/>
                    <a:p>
                      <a:pPr indent="0" lvl="0" marL="0" rtl="0" algn="ctr">
                        <a:spcBef>
                          <a:spcPts val="0"/>
                        </a:spcBef>
                        <a:spcAft>
                          <a:spcPts val="1000"/>
                        </a:spcAft>
                        <a:buNone/>
                      </a:pPr>
                      <a:r>
                        <a:rPr b="1" lang="en-US" sz="1100">
                          <a:solidFill>
                            <a:schemeClr val="dk1"/>
                          </a:solidFill>
                          <a:latin typeface="Times New Roman"/>
                          <a:ea typeface="Times New Roman"/>
                          <a:cs typeface="Times New Roman"/>
                          <a:sym typeface="Times New Roman"/>
                        </a:rPr>
                        <a:t>Problem</a:t>
                      </a:r>
                      <a:endParaRPr sz="1100"/>
                    </a:p>
                  </a:txBody>
                  <a:tcPr marT="91425" marB="91425" marR="91425" marL="91425"/>
                </a:tc>
                <a:tc>
                  <a:txBody>
                    <a:bodyPr/>
                    <a:lstStyle/>
                    <a:p>
                      <a:pPr indent="0" lvl="0" marL="0" rtl="0" algn="ctr">
                        <a:spcBef>
                          <a:spcPts val="0"/>
                        </a:spcBef>
                        <a:spcAft>
                          <a:spcPts val="1000"/>
                        </a:spcAft>
                        <a:buNone/>
                      </a:pPr>
                      <a:r>
                        <a:rPr b="1" lang="en-US" sz="1100">
                          <a:solidFill>
                            <a:schemeClr val="dk1"/>
                          </a:solidFill>
                          <a:latin typeface="Times New Roman"/>
                          <a:ea typeface="Times New Roman"/>
                          <a:cs typeface="Times New Roman"/>
                          <a:sym typeface="Times New Roman"/>
                        </a:rPr>
                        <a:t>Contributions</a:t>
                      </a:r>
                      <a:endParaRPr sz="1100"/>
                    </a:p>
                  </a:txBody>
                  <a:tcPr marT="91425" marB="91425" marR="91425" marL="91425"/>
                </a:tc>
                <a:tc>
                  <a:txBody>
                    <a:bodyPr/>
                    <a:lstStyle/>
                    <a:p>
                      <a:pPr indent="0" lvl="0" marL="0" rtl="0" algn="ctr">
                        <a:spcBef>
                          <a:spcPts val="0"/>
                        </a:spcBef>
                        <a:spcAft>
                          <a:spcPts val="1000"/>
                        </a:spcAft>
                        <a:buNone/>
                      </a:pPr>
                      <a:r>
                        <a:rPr b="1" lang="en-US" sz="1100">
                          <a:solidFill>
                            <a:schemeClr val="dk1"/>
                          </a:solidFill>
                          <a:latin typeface="Times New Roman"/>
                          <a:ea typeface="Times New Roman"/>
                          <a:cs typeface="Times New Roman"/>
                          <a:sym typeface="Times New Roman"/>
                        </a:rPr>
                        <a:t>Limitations</a:t>
                      </a:r>
                      <a:endParaRPr b="1" sz="11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1000"/>
                        </a:spcAft>
                        <a:buNone/>
                      </a:pPr>
                      <a:r>
                        <a:rPr b="1" lang="en-US" sz="1100">
                          <a:solidFill>
                            <a:schemeClr val="dk1"/>
                          </a:solidFill>
                          <a:latin typeface="Times New Roman"/>
                          <a:ea typeface="Times New Roman"/>
                          <a:cs typeface="Times New Roman"/>
                          <a:sym typeface="Times New Roman"/>
                        </a:rPr>
                        <a:t>Future Work</a:t>
                      </a:r>
                      <a:endParaRPr b="1" sz="1100">
                        <a:solidFill>
                          <a:schemeClr val="dk1"/>
                        </a:solidFill>
                        <a:latin typeface="Times New Roman"/>
                        <a:ea typeface="Times New Roman"/>
                        <a:cs typeface="Times New Roman"/>
                        <a:sym typeface="Times New Roman"/>
                      </a:endParaRPr>
                    </a:p>
                  </a:txBody>
                  <a:tcPr marT="91425" marB="91425" marR="91425" marL="91425"/>
                </a:tc>
              </a:tr>
              <a:tr h="2124150">
                <a:tc>
                  <a:txBody>
                    <a:bodyPr/>
                    <a:lstStyle/>
                    <a:p>
                      <a:pPr indent="0" lvl="0" marL="0" rtl="0" algn="l">
                        <a:spcBef>
                          <a:spcPts val="0"/>
                        </a:spcBef>
                        <a:spcAft>
                          <a:spcPts val="0"/>
                        </a:spcAft>
                        <a:buNone/>
                      </a:pPr>
                      <a:r>
                        <a:rPr b="1" lang="en-US" sz="1100">
                          <a:solidFill>
                            <a:schemeClr val="dk1"/>
                          </a:solidFill>
                          <a:latin typeface="Times New Roman"/>
                          <a:ea typeface="Times New Roman"/>
                          <a:cs typeface="Times New Roman"/>
                          <a:sym typeface="Times New Roman"/>
                        </a:rPr>
                        <a:t>Title : </a:t>
                      </a:r>
                      <a:r>
                        <a:rPr lang="en-US" sz="1100">
                          <a:solidFill>
                            <a:schemeClr val="dk1"/>
                          </a:solidFill>
                          <a:latin typeface="Times New Roman"/>
                          <a:ea typeface="Times New Roman"/>
                          <a:cs typeface="Times New Roman"/>
                          <a:sym typeface="Times New Roman"/>
                        </a:rPr>
                        <a:t>Robust Anomaly Detection for Multivariate Data of Spacecraft Through Recurrent Neural Networks and Extreme Value Theory</a:t>
                      </a:r>
                      <a:endParaRPr sz="10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b="1" lang="en-US" sz="1100">
                          <a:solidFill>
                            <a:schemeClr val="dk1"/>
                          </a:solidFill>
                          <a:latin typeface="Times New Roman"/>
                          <a:ea typeface="Times New Roman"/>
                          <a:cs typeface="Times New Roman"/>
                          <a:sym typeface="Times New Roman"/>
                        </a:rPr>
                        <a:t>Year : </a:t>
                      </a:r>
                      <a:r>
                        <a:rPr lang="en-US" sz="1100">
                          <a:solidFill>
                            <a:schemeClr val="dk1"/>
                          </a:solidFill>
                          <a:latin typeface="Times New Roman"/>
                          <a:ea typeface="Times New Roman"/>
                          <a:cs typeface="Times New Roman"/>
                          <a:sym typeface="Times New Roman"/>
                        </a:rPr>
                        <a:t>2021</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1000"/>
                        </a:spcAft>
                        <a:buNone/>
                      </a:pPr>
                      <a:r>
                        <a:rPr b="1" lang="en-US" sz="1100">
                          <a:solidFill>
                            <a:schemeClr val="dk1"/>
                          </a:solidFill>
                          <a:latin typeface="Times New Roman"/>
                          <a:ea typeface="Times New Roman"/>
                          <a:cs typeface="Times New Roman"/>
                          <a:sym typeface="Times New Roman"/>
                        </a:rPr>
                        <a:t>Journal :</a:t>
                      </a:r>
                      <a:r>
                        <a:rPr lang="en-US" sz="1100">
                          <a:solidFill>
                            <a:schemeClr val="dk1"/>
                          </a:solidFill>
                          <a:latin typeface="Times New Roman"/>
                          <a:ea typeface="Times New Roman"/>
                          <a:cs typeface="Times New Roman"/>
                          <a:sym typeface="Times New Roman"/>
                        </a:rPr>
                        <a:t> </a:t>
                      </a:r>
                      <a:r>
                        <a:rPr lang="en-US" sz="1100">
                          <a:solidFill>
                            <a:schemeClr val="dk1"/>
                          </a:solidFill>
                          <a:latin typeface="Times New Roman"/>
                          <a:ea typeface="Times New Roman"/>
                          <a:cs typeface="Times New Roman"/>
                          <a:sym typeface="Times New Roman"/>
                        </a:rPr>
                        <a:t>IEEE ACCESS</a:t>
                      </a:r>
                      <a:endParaRPr sz="1100"/>
                    </a:p>
                  </a:txBody>
                  <a:tcPr marT="91425" marB="91425" marR="91425" marL="91425"/>
                </a:tc>
                <a:tc>
                  <a:txBody>
                    <a:bodyPr/>
                    <a:lstStyle/>
                    <a:p>
                      <a:pPr indent="0" lvl="0" marL="0" rtl="0" algn="l">
                        <a:spcBef>
                          <a:spcPts val="0"/>
                        </a:spcBef>
                        <a:spcAft>
                          <a:spcPts val="0"/>
                        </a:spcAft>
                        <a:buNone/>
                      </a:pPr>
                      <a:r>
                        <a:rPr lang="en-US" sz="1100">
                          <a:solidFill>
                            <a:schemeClr val="dk1"/>
                          </a:solidFill>
                          <a:latin typeface="Times New Roman"/>
                          <a:ea typeface="Times New Roman"/>
                          <a:cs typeface="Times New Roman"/>
                          <a:sym typeface="Times New Roman"/>
                        </a:rPr>
                        <a:t>Addresses the need for anomaly detection in </a:t>
                      </a:r>
                      <a:r>
                        <a:rPr lang="en-US" sz="1100">
                          <a:solidFill>
                            <a:schemeClr val="dk1"/>
                          </a:solidFill>
                          <a:latin typeface="Times New Roman"/>
                          <a:ea typeface="Times New Roman"/>
                          <a:cs typeface="Times New Roman"/>
                          <a:sym typeface="Times New Roman"/>
                        </a:rPr>
                        <a:t>Spacecrafts which is crucial for avoiding catastrophic failures. </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1000"/>
                        </a:spcAft>
                        <a:buNone/>
                      </a:pPr>
                      <a:r>
                        <a:t/>
                      </a:r>
                      <a:endParaRPr sz="1100"/>
                    </a:p>
                  </a:txBody>
                  <a:tcPr marT="91425" marB="91425" marR="91425" marL="91425"/>
                </a:tc>
                <a:tc>
                  <a:txBody>
                    <a:bodyPr/>
                    <a:lstStyle/>
                    <a:p>
                      <a:pPr indent="-298450" lvl="0" marL="457200" rtl="0" algn="l">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Proposes an unsupervised anomaly detection algorithm combining GRU and EVT.</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The proposed method outperforms state-of-the-art approaches in model performance and robustness.</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1000"/>
                        </a:spcAft>
                        <a:buNone/>
                      </a:pPr>
                      <a:r>
                        <a:t/>
                      </a:r>
                      <a:endParaRPr sz="11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Limited labeled data for precise anomaly identification.</a:t>
                      </a:r>
                      <a:endParaRPr sz="1100">
                        <a:solidFill>
                          <a:schemeClr val="dk1"/>
                        </a:solidFill>
                        <a:latin typeface="Times New Roman"/>
                        <a:ea typeface="Times New Roman"/>
                        <a:cs typeface="Times New Roman"/>
                        <a:sym typeface="Times New Roman"/>
                      </a:endParaRPr>
                    </a:p>
                    <a:p>
                      <a:pPr indent="-228600" lvl="0" marL="457200" rtl="0" algn="l">
                        <a:spcBef>
                          <a:spcPts val="100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228600" lvl="0" marL="457200" rtl="0" algn="l">
                        <a:spcBef>
                          <a:spcPts val="1000"/>
                        </a:spcBef>
                        <a:spcAft>
                          <a:spcPts val="1000"/>
                        </a:spcAft>
                        <a:buNone/>
                      </a:pPr>
                      <a:r>
                        <a:t/>
                      </a:r>
                      <a:endParaRPr sz="11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1)The proposed method can be extended to explore transfer learning techniques for improved efficiency and robustness across multiple spacecraft and machines.</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228600" lvl="0" marL="457200" rtl="0" algn="l">
                        <a:spcBef>
                          <a:spcPts val="1000"/>
                        </a:spcBef>
                        <a:spcAft>
                          <a:spcPts val="1000"/>
                        </a:spcAft>
                        <a:buNone/>
                      </a:pPr>
                      <a:r>
                        <a:t/>
                      </a:r>
                      <a:endParaRPr sz="1100">
                        <a:solidFill>
                          <a:schemeClr val="dk1"/>
                        </a:solidFill>
                        <a:latin typeface="Times New Roman"/>
                        <a:ea typeface="Times New Roman"/>
                        <a:cs typeface="Times New Roman"/>
                        <a:sym typeface="Times New Roman"/>
                      </a:endParaRPr>
                    </a:p>
                  </a:txBody>
                  <a:tcPr marT="91425" marB="91425" marR="91425" marL="91425"/>
                </a:tc>
              </a:tr>
              <a:tr h="2686775">
                <a:tc>
                  <a:txBody>
                    <a:bodyPr/>
                    <a:lstStyle/>
                    <a:p>
                      <a:pPr indent="0" lvl="0" marL="0" rtl="0" algn="l">
                        <a:spcBef>
                          <a:spcPts val="0"/>
                        </a:spcBef>
                        <a:spcAft>
                          <a:spcPts val="0"/>
                        </a:spcAft>
                        <a:buNone/>
                      </a:pPr>
                      <a:r>
                        <a:rPr b="1" lang="en-US" sz="1100">
                          <a:solidFill>
                            <a:schemeClr val="dk1"/>
                          </a:solidFill>
                          <a:latin typeface="Times New Roman"/>
                          <a:ea typeface="Times New Roman"/>
                          <a:cs typeface="Times New Roman"/>
                          <a:sym typeface="Times New Roman"/>
                        </a:rPr>
                        <a:t>Title :</a:t>
                      </a:r>
                      <a:r>
                        <a:rPr lang="en-US" sz="1100">
                          <a:solidFill>
                            <a:schemeClr val="dk1"/>
                          </a:solidFill>
                          <a:latin typeface="Times New Roman"/>
                          <a:ea typeface="Times New Roman"/>
                          <a:cs typeface="Times New Roman"/>
                          <a:sym typeface="Times New Roman"/>
                        </a:rPr>
                        <a:t> </a:t>
                      </a:r>
                      <a:r>
                        <a:rPr lang="en-US" sz="1100">
                          <a:solidFill>
                            <a:schemeClr val="dk1"/>
                          </a:solidFill>
                          <a:latin typeface="Times New Roman"/>
                          <a:ea typeface="Times New Roman"/>
                          <a:cs typeface="Times New Roman"/>
                          <a:sym typeface="Times New Roman"/>
                        </a:rPr>
                        <a:t>Mid-Term Simultaneous Spatiotemporal Prediction of Sea Surface Height Anomaly and Sea Surface Temperature Using Satellite Data in the South China Sea</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b="1" lang="en-US" sz="1100">
                          <a:solidFill>
                            <a:schemeClr val="dk1"/>
                          </a:solidFill>
                          <a:latin typeface="Times New Roman"/>
                          <a:ea typeface="Times New Roman"/>
                          <a:cs typeface="Times New Roman"/>
                          <a:sym typeface="Times New Roman"/>
                        </a:rPr>
                        <a:t>Year :  </a:t>
                      </a:r>
                      <a:r>
                        <a:rPr lang="en-US" sz="1100">
                          <a:solidFill>
                            <a:schemeClr val="dk1"/>
                          </a:solidFill>
                          <a:latin typeface="Times New Roman"/>
                          <a:ea typeface="Times New Roman"/>
                          <a:cs typeface="Times New Roman"/>
                          <a:sym typeface="Times New Roman"/>
                        </a:rPr>
                        <a:t>2020</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b="1" lang="en-US" sz="1100">
                          <a:solidFill>
                            <a:schemeClr val="dk1"/>
                          </a:solidFill>
                          <a:latin typeface="Times New Roman"/>
                          <a:ea typeface="Times New Roman"/>
                          <a:cs typeface="Times New Roman"/>
                          <a:sym typeface="Times New Roman"/>
                        </a:rPr>
                        <a:t>Journal : </a:t>
                      </a:r>
                      <a:r>
                        <a:rPr lang="en-US" sz="1100">
                          <a:solidFill>
                            <a:schemeClr val="dk1"/>
                          </a:solidFill>
                          <a:latin typeface="Times New Roman"/>
                          <a:ea typeface="Times New Roman"/>
                          <a:cs typeface="Times New Roman"/>
                          <a:sym typeface="Times New Roman"/>
                        </a:rPr>
                        <a:t> </a:t>
                      </a:r>
                      <a:r>
                        <a:rPr lang="en-US" sz="1100">
                          <a:solidFill>
                            <a:schemeClr val="dk1"/>
                          </a:solidFill>
                          <a:latin typeface="Times New Roman"/>
                          <a:ea typeface="Times New Roman"/>
                          <a:cs typeface="Times New Roman"/>
                          <a:sym typeface="Times New Roman"/>
                        </a:rPr>
                        <a:t>IEEE Geoscience and Remote Sensing Letters</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US" sz="1100">
                          <a:solidFill>
                            <a:schemeClr val="dk1"/>
                          </a:solidFill>
                          <a:latin typeface="Times New Roman"/>
                          <a:ea typeface="Times New Roman"/>
                          <a:cs typeface="Times New Roman"/>
                          <a:sym typeface="Times New Roman"/>
                        </a:rPr>
                        <a:t>The primary objective of this paper is to tackle the difficulty of forecasting daily sea surface height anomaly (SSHA) and sea surface temperature (SST) in the marine environment for a period.</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1000"/>
                        </a:spcAft>
                        <a:buNone/>
                      </a:pPr>
                      <a:r>
                        <a:t/>
                      </a:r>
                      <a:endParaRPr sz="1100">
                        <a:solidFill>
                          <a:schemeClr val="dk1"/>
                        </a:solidFill>
                        <a:latin typeface="Times New Roman"/>
                        <a:ea typeface="Times New Roman"/>
                        <a:cs typeface="Times New Roman"/>
                        <a:sym typeface="Times New Roman"/>
                      </a:endParaRPr>
                    </a:p>
                  </a:txBody>
                  <a:tcPr marT="91425" marB="91425" marR="91425" marL="91425"/>
                </a:tc>
                <a:tc>
                  <a:txBody>
                    <a:bodyPr/>
                    <a:lstStyle/>
                    <a:p>
                      <a:pPr indent="-298450" lvl="0" marL="457200" rtl="0" algn="l">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Proposes a novel data-driven method that combines empirical orthogonal function of multivariate, empirical mode decomposition, and a multilayer perceptron (MEOF-EMD-MLP).</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US" sz="1100">
                          <a:solidFill>
                            <a:schemeClr val="dk1"/>
                          </a:solidFill>
                          <a:latin typeface="Times New Roman"/>
                          <a:ea typeface="Times New Roman"/>
                          <a:cs typeface="Times New Roman"/>
                          <a:sym typeface="Times New Roman"/>
                        </a:rPr>
                        <a:t>The model takes into account the correlation between SSH and SST, and the temporal and spatial relationship between discrete points allowing more accurate predictions.</a:t>
                      </a:r>
                      <a:endParaRPr sz="11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100">
                          <a:solidFill>
                            <a:schemeClr val="dk1"/>
                          </a:solidFill>
                          <a:latin typeface="Times New Roman"/>
                          <a:ea typeface="Times New Roman"/>
                          <a:cs typeface="Times New Roman"/>
                          <a:sym typeface="Times New Roman"/>
                        </a:rPr>
                        <a:t>1) The proposed model's performance might be specific to the South China Sea region where it was tested. </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lang="en-US" sz="1100">
                          <a:solidFill>
                            <a:schemeClr val="dk1"/>
                          </a:solidFill>
                          <a:latin typeface="Times New Roman"/>
                          <a:ea typeface="Times New Roman"/>
                          <a:cs typeface="Times New Roman"/>
                          <a:sym typeface="Times New Roman"/>
                        </a:rPr>
                        <a:t>2) The model may not be well-suited for predicting abrupt oceanic changes caused by external forces like storms, which can significantly impact the marine environment.</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100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1)Developing a data-driven-based ocean- atmosphere coupled model.</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2)Extending the model's forecasting capabilities beyond the 30-days period to address long-term predictions.  </a:t>
                      </a:r>
                      <a:endParaRPr sz="1100">
                        <a:solidFill>
                          <a:schemeClr val="dk1"/>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US" sz="1100">
                          <a:solidFill>
                            <a:schemeClr val="dk1"/>
                          </a:solidFill>
                          <a:latin typeface="Times New Roman"/>
                          <a:ea typeface="Times New Roman"/>
                          <a:cs typeface="Times New Roman"/>
                          <a:sym typeface="Times New Roman"/>
                        </a:rPr>
                        <a:t>3)could also focus on incorporating external forces, such as wind conditions.</a:t>
                      </a:r>
                      <a:endParaRPr sz="1100">
                        <a:solidFill>
                          <a:schemeClr val="dk1"/>
                        </a:solidFill>
                        <a:latin typeface="Times New Roman"/>
                        <a:ea typeface="Times New Roman"/>
                        <a:cs typeface="Times New Roman"/>
                        <a:sym typeface="Times New Roman"/>
                      </a:endParaRPr>
                    </a:p>
                    <a:p>
                      <a:pPr indent="-228600" lvl="0" marL="457200" rtl="0" algn="l">
                        <a:spcBef>
                          <a:spcPts val="100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228600" lvl="0" marL="457200" rtl="0" algn="l">
                        <a:spcBef>
                          <a:spcPts val="1000"/>
                        </a:spcBef>
                        <a:spcAft>
                          <a:spcPts val="1000"/>
                        </a:spcAft>
                        <a:buNone/>
                      </a:pPr>
                      <a:r>
                        <a:t/>
                      </a:r>
                      <a:endParaRPr sz="11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621874" y="865386"/>
            <a:ext cx="10515600" cy="42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Persisting Challenges</a:t>
            </a:r>
            <a:endParaRPr/>
          </a:p>
        </p:txBody>
      </p:sp>
      <p:sp>
        <p:nvSpPr>
          <p:cNvPr id="202" name="Google Shape;202;p33"/>
          <p:cNvSpPr txBox="1"/>
          <p:nvPr/>
        </p:nvSpPr>
        <p:spPr>
          <a:xfrm>
            <a:off x="1371600" y="1423800"/>
            <a:ext cx="8679600" cy="2005200"/>
          </a:xfrm>
          <a:prstGeom prst="rect">
            <a:avLst/>
          </a:prstGeom>
          <a:noFill/>
          <a:ln>
            <a:noFill/>
          </a:ln>
        </p:spPr>
        <p:txBody>
          <a:bodyPr anchorCtr="0" anchor="t" bIns="91425" lIns="91425" spcFirstLastPara="1" rIns="91425" wrap="square" tIns="91425">
            <a:noAutofit/>
          </a:bodyPr>
          <a:lstStyle/>
          <a:p>
            <a:pPr indent="-158750" lvl="0" marL="228600" rtl="0" algn="just">
              <a:lnSpc>
                <a:spcPct val="115000"/>
              </a:lnSpc>
              <a:spcBef>
                <a:spcPts val="0"/>
              </a:spcBef>
              <a:spcAft>
                <a:spcPts val="0"/>
              </a:spcAft>
              <a:buClr>
                <a:schemeClr val="dk1"/>
              </a:buClr>
              <a:buSzPts val="1700"/>
              <a:buFont typeface="Times New Roman"/>
              <a:buChar char="❏"/>
            </a:pPr>
            <a:r>
              <a:rPr b="1" lang="en-US" sz="1700">
                <a:solidFill>
                  <a:schemeClr val="dk1"/>
                </a:solidFill>
                <a:latin typeface="Times New Roman"/>
                <a:ea typeface="Times New Roman"/>
                <a:cs typeface="Times New Roman"/>
                <a:sym typeface="Times New Roman"/>
              </a:rPr>
              <a:t>Dataset Size: </a:t>
            </a:r>
            <a:r>
              <a:rPr lang="en-US" sz="1700">
                <a:solidFill>
                  <a:schemeClr val="dk1"/>
                </a:solidFill>
                <a:latin typeface="Times New Roman"/>
                <a:ea typeface="Times New Roman"/>
                <a:cs typeface="Times New Roman"/>
                <a:sym typeface="Times New Roman"/>
              </a:rPr>
              <a:t>the dataset initially selected for the project is only across 2 years and has approximately 700 points. THIS PROBLEM IS SOLVED by finding and taking two new dataset each over 40 years of sst values, one we used as custom testing and other one we used an already used dataset to compare performances.</a:t>
            </a:r>
            <a:endParaRPr sz="1700">
              <a:solidFill>
                <a:schemeClr val="dk1"/>
              </a:solidFill>
              <a:latin typeface="Times New Roman"/>
              <a:ea typeface="Times New Roman"/>
              <a:cs typeface="Times New Roman"/>
              <a:sym typeface="Times New Roman"/>
            </a:endParaRPr>
          </a:p>
          <a:p>
            <a:pPr indent="0" lvl="0" marL="228600" rtl="0" algn="just">
              <a:lnSpc>
                <a:spcPct val="115000"/>
              </a:lnSpc>
              <a:spcBef>
                <a:spcPts val="1000"/>
              </a:spcBef>
              <a:spcAft>
                <a:spcPts val="0"/>
              </a:spcAft>
              <a:buNone/>
            </a:pPr>
            <a:r>
              <a:t/>
            </a:r>
            <a:endParaRPr sz="1700">
              <a:solidFill>
                <a:schemeClr val="dk1"/>
              </a:solidFill>
              <a:latin typeface="Times New Roman"/>
              <a:ea typeface="Times New Roman"/>
              <a:cs typeface="Times New Roman"/>
              <a:sym typeface="Times New Roman"/>
            </a:endParaRPr>
          </a:p>
          <a:p>
            <a:pPr indent="-158750" lvl="0" marL="228600" rtl="0" algn="just">
              <a:lnSpc>
                <a:spcPct val="115000"/>
              </a:lnSpc>
              <a:spcBef>
                <a:spcPts val="1000"/>
              </a:spcBef>
              <a:spcAft>
                <a:spcPts val="0"/>
              </a:spcAft>
              <a:buClr>
                <a:schemeClr val="dk1"/>
              </a:buClr>
              <a:buSzPts val="1700"/>
              <a:buFont typeface="Times New Roman"/>
              <a:buChar char="❏"/>
            </a:pPr>
            <a:r>
              <a:rPr b="1" lang="en-US" sz="1700">
                <a:solidFill>
                  <a:schemeClr val="dk1"/>
                </a:solidFill>
                <a:latin typeface="Times New Roman"/>
                <a:ea typeface="Times New Roman"/>
                <a:cs typeface="Times New Roman"/>
                <a:sym typeface="Times New Roman"/>
              </a:rPr>
              <a:t>Availability of Frameworks:</a:t>
            </a:r>
            <a:r>
              <a:rPr lang="en-US" sz="1700">
                <a:solidFill>
                  <a:schemeClr val="dk1"/>
                </a:solidFill>
                <a:latin typeface="Times New Roman"/>
                <a:ea typeface="Times New Roman"/>
                <a:cs typeface="Times New Roman"/>
                <a:sym typeface="Times New Roman"/>
              </a:rPr>
              <a:t> the frameworks used in some of the base papers are not even published for free public use, example multilayer fusion Rnn. also the existing ConvLSTM doesn't support .nc files as an input. THIS PROBLEM IS ALSO SOLVED by manually extracting values as np arrays along with normalization.</a:t>
            </a:r>
            <a:endParaRPr sz="1700">
              <a:solidFill>
                <a:schemeClr val="dk1"/>
              </a:solidFill>
              <a:latin typeface="Times New Roman"/>
              <a:ea typeface="Times New Roman"/>
              <a:cs typeface="Times New Roman"/>
              <a:sym typeface="Times New Roman"/>
            </a:endParaRPr>
          </a:p>
          <a:p>
            <a:pPr indent="0" lvl="0" marL="228600" rtl="0" algn="just">
              <a:lnSpc>
                <a:spcPct val="115000"/>
              </a:lnSpc>
              <a:spcBef>
                <a:spcPts val="1000"/>
              </a:spcBef>
              <a:spcAft>
                <a:spcPts val="0"/>
              </a:spcAft>
              <a:buNone/>
            </a:pPr>
            <a:r>
              <a:t/>
            </a:r>
            <a:endParaRPr sz="1700">
              <a:solidFill>
                <a:schemeClr val="dk1"/>
              </a:solidFill>
              <a:latin typeface="Times New Roman"/>
              <a:ea typeface="Times New Roman"/>
              <a:cs typeface="Times New Roman"/>
              <a:sym typeface="Times New Roman"/>
            </a:endParaRPr>
          </a:p>
          <a:p>
            <a:pPr indent="-158750" lvl="0" marL="228600" rtl="0" algn="just">
              <a:lnSpc>
                <a:spcPct val="115000"/>
              </a:lnSpc>
              <a:spcBef>
                <a:spcPts val="1000"/>
              </a:spcBef>
              <a:spcAft>
                <a:spcPts val="0"/>
              </a:spcAft>
              <a:buClr>
                <a:schemeClr val="dk1"/>
              </a:buClr>
              <a:buSzPts val="1700"/>
              <a:buFont typeface="Times New Roman"/>
              <a:buChar char="❏"/>
            </a:pPr>
            <a:r>
              <a:rPr b="1" lang="en-US" sz="1700">
                <a:solidFill>
                  <a:schemeClr val="dk1"/>
                </a:solidFill>
                <a:latin typeface="Times New Roman"/>
                <a:ea typeface="Times New Roman"/>
                <a:cs typeface="Times New Roman"/>
                <a:sym typeface="Times New Roman"/>
              </a:rPr>
              <a:t>Seasonality:</a:t>
            </a:r>
            <a:r>
              <a:rPr lang="en-US" sz="1700">
                <a:solidFill>
                  <a:schemeClr val="dk1"/>
                </a:solidFill>
                <a:latin typeface="Times New Roman"/>
                <a:ea typeface="Times New Roman"/>
                <a:cs typeface="Times New Roman"/>
                <a:sym typeface="Times New Roman"/>
              </a:rPr>
              <a:t> Last review we did not take seasonality into consideration but now we have taken it too in consideration by using models like SARIMA and LSTM.</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idx="1" type="body"/>
          </p:nvPr>
        </p:nvSpPr>
        <p:spPr>
          <a:xfrm>
            <a:off x="1370525" y="1575450"/>
            <a:ext cx="9214800" cy="3707100"/>
          </a:xfrm>
          <a:prstGeom prst="rect">
            <a:avLst/>
          </a:prstGeom>
          <a:noFill/>
          <a:ln>
            <a:noFill/>
          </a:ln>
        </p:spPr>
        <p:txBody>
          <a:bodyPr anchorCtr="0" anchor="t" bIns="45700" lIns="91425" spcFirstLastPara="1" rIns="91425" wrap="square" tIns="45700">
            <a:normAutofit/>
          </a:bodyPr>
          <a:lstStyle/>
          <a:p>
            <a:pPr indent="-171450" lvl="0" marL="228600" rtl="0" algn="l">
              <a:lnSpc>
                <a:spcPct val="90000"/>
              </a:lnSpc>
              <a:spcBef>
                <a:spcPts val="0"/>
              </a:spcBef>
              <a:spcAft>
                <a:spcPts val="0"/>
              </a:spcAft>
              <a:buSzPts val="1900"/>
              <a:buChar char="❏"/>
            </a:pPr>
            <a:r>
              <a:rPr lang="en-US" sz="1900"/>
              <a:t>An accurate model for predicting anomalies in sea surface temperature, which helps in developing coastal management strategies.</a:t>
            </a:r>
            <a:endParaRPr sz="1900"/>
          </a:p>
          <a:p>
            <a:pPr indent="0" lvl="0" marL="228600" rtl="0" algn="l">
              <a:lnSpc>
                <a:spcPct val="90000"/>
              </a:lnSpc>
              <a:spcBef>
                <a:spcPts val="0"/>
              </a:spcBef>
              <a:spcAft>
                <a:spcPts val="0"/>
              </a:spcAft>
              <a:buNone/>
            </a:pPr>
            <a:r>
              <a:t/>
            </a:r>
            <a:endParaRPr sz="1900"/>
          </a:p>
          <a:p>
            <a:pPr indent="-171450" lvl="0" marL="228600" rtl="0" algn="l">
              <a:lnSpc>
                <a:spcPct val="90000"/>
              </a:lnSpc>
              <a:spcBef>
                <a:spcPts val="0"/>
              </a:spcBef>
              <a:spcAft>
                <a:spcPts val="0"/>
              </a:spcAft>
              <a:buSzPts val="1900"/>
              <a:buChar char="❏"/>
            </a:pPr>
            <a:r>
              <a:rPr lang="en-US" sz="1900"/>
              <a:t>Crucial for taking precautions </a:t>
            </a:r>
            <a:r>
              <a:rPr lang="en-US" sz="1900"/>
              <a:t>in coastal regions </a:t>
            </a:r>
            <a:r>
              <a:rPr lang="en-US" sz="1900"/>
              <a:t>during a disaster.</a:t>
            </a:r>
            <a:endParaRPr sz="1900"/>
          </a:p>
          <a:p>
            <a:pPr indent="0" lvl="0" marL="228600" rtl="0" algn="l">
              <a:lnSpc>
                <a:spcPct val="90000"/>
              </a:lnSpc>
              <a:spcBef>
                <a:spcPts val="0"/>
              </a:spcBef>
              <a:spcAft>
                <a:spcPts val="0"/>
              </a:spcAft>
              <a:buNone/>
            </a:pPr>
            <a:r>
              <a:t/>
            </a:r>
            <a:endParaRPr sz="1900"/>
          </a:p>
          <a:p>
            <a:pPr indent="-171450" lvl="0" marL="228600" rtl="0" algn="l">
              <a:lnSpc>
                <a:spcPct val="90000"/>
              </a:lnSpc>
              <a:spcBef>
                <a:spcPts val="0"/>
              </a:spcBef>
              <a:spcAft>
                <a:spcPts val="0"/>
              </a:spcAft>
              <a:buSzPts val="1900"/>
              <a:buChar char="❏"/>
            </a:pPr>
            <a:r>
              <a:rPr lang="en-US" sz="1900"/>
              <a:t>Researches in “anomaly prediction” is less than in “anomaly detection”.</a:t>
            </a:r>
            <a:endParaRPr sz="1900"/>
          </a:p>
          <a:p>
            <a:pPr indent="0" lvl="0" marL="0" rtl="0" algn="l">
              <a:lnSpc>
                <a:spcPct val="90000"/>
              </a:lnSpc>
              <a:spcBef>
                <a:spcPts val="0"/>
              </a:spcBef>
              <a:spcAft>
                <a:spcPts val="0"/>
              </a:spcAft>
              <a:buNone/>
            </a:pPr>
            <a:r>
              <a:t/>
            </a:r>
            <a:endParaRPr sz="1900"/>
          </a:p>
        </p:txBody>
      </p:sp>
      <p:sp>
        <p:nvSpPr>
          <p:cNvPr id="208" name="Google Shape;208;p34"/>
          <p:cNvSpPr txBox="1"/>
          <p:nvPr>
            <p:ph type="title"/>
          </p:nvPr>
        </p:nvSpPr>
        <p:spPr>
          <a:xfrm>
            <a:off x="766599" y="612061"/>
            <a:ext cx="10515600" cy="42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Project Contributions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35"/>
          <p:cNvSpPr txBox="1"/>
          <p:nvPr>
            <p:ph type="title"/>
          </p:nvPr>
        </p:nvSpPr>
        <p:spPr>
          <a:xfrm>
            <a:off x="571499" y="348661"/>
            <a:ext cx="10515600" cy="42144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High Level Design</a:t>
            </a:r>
            <a:endParaRPr/>
          </a:p>
        </p:txBody>
      </p:sp>
      <p:pic>
        <p:nvPicPr>
          <p:cNvPr id="214" name="Google Shape;214;p35"/>
          <p:cNvPicPr preferRelativeResize="0"/>
          <p:nvPr/>
        </p:nvPicPr>
        <p:blipFill rotWithShape="1">
          <a:blip r:embed="rId3">
            <a:alphaModFix/>
          </a:blip>
          <a:srcRect b="11800" l="0" r="0" t="5094"/>
          <a:stretch/>
        </p:blipFill>
        <p:spPr>
          <a:xfrm>
            <a:off x="1609413" y="842074"/>
            <a:ext cx="8973175" cy="5173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571499" y="348661"/>
            <a:ext cx="10515600" cy="42144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A4123F"/>
              </a:buClr>
              <a:buSzPct val="100000"/>
              <a:buFont typeface="Georgia"/>
              <a:buNone/>
            </a:pPr>
            <a:r>
              <a:rPr lang="en-US"/>
              <a:t>Algorithms </a:t>
            </a:r>
            <a:endParaRPr/>
          </a:p>
        </p:txBody>
      </p:sp>
      <p:pic>
        <p:nvPicPr>
          <p:cNvPr id="220" name="Google Shape;220;p36"/>
          <p:cNvPicPr preferRelativeResize="0"/>
          <p:nvPr/>
        </p:nvPicPr>
        <p:blipFill>
          <a:blip r:embed="rId3">
            <a:alphaModFix/>
          </a:blip>
          <a:stretch>
            <a:fillRect/>
          </a:stretch>
        </p:blipFill>
        <p:spPr>
          <a:xfrm>
            <a:off x="317150" y="1416775"/>
            <a:ext cx="4718225" cy="3663550"/>
          </a:xfrm>
          <a:prstGeom prst="rect">
            <a:avLst/>
          </a:prstGeom>
          <a:noFill/>
          <a:ln>
            <a:noFill/>
          </a:ln>
        </p:spPr>
      </p:pic>
      <p:pic>
        <p:nvPicPr>
          <p:cNvPr id="221" name="Google Shape;221;p36"/>
          <p:cNvPicPr preferRelativeResize="0"/>
          <p:nvPr/>
        </p:nvPicPr>
        <p:blipFill>
          <a:blip r:embed="rId4">
            <a:alphaModFix/>
          </a:blip>
          <a:stretch>
            <a:fillRect/>
          </a:stretch>
        </p:blipFill>
        <p:spPr>
          <a:xfrm>
            <a:off x="5270150" y="761902"/>
            <a:ext cx="6378149" cy="533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esentation slides">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